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27"/>
  </p:notesMasterIdLst>
  <p:handoutMasterIdLst>
    <p:handoutMasterId r:id="rId28"/>
  </p:handoutMasterIdLst>
  <p:sldIdLst>
    <p:sldId id="256" r:id="rId10"/>
    <p:sldId id="260" r:id="rId11"/>
    <p:sldId id="480" r:id="rId12"/>
    <p:sldId id="405" r:id="rId13"/>
    <p:sldId id="482" r:id="rId14"/>
    <p:sldId id="257" r:id="rId15"/>
    <p:sldId id="261" r:id="rId16"/>
    <p:sldId id="262" r:id="rId17"/>
    <p:sldId id="284" r:id="rId18"/>
    <p:sldId id="274" r:id="rId19"/>
    <p:sldId id="277" r:id="rId20"/>
    <p:sldId id="282" r:id="rId21"/>
    <p:sldId id="280" r:id="rId22"/>
    <p:sldId id="281" r:id="rId23"/>
    <p:sldId id="283" r:id="rId24"/>
    <p:sldId id="285" r:id="rId25"/>
    <p:sldId id="483" r:id="rId26"/>
  </p:sldIdLst>
  <p:sldSz cx="12190413" cy="6858000"/>
  <p:notesSz cx="6858000" cy="9144000"/>
  <p:custDataLst>
    <p:tags r:id="rId2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6098" autoAdjust="0"/>
  </p:normalViewPr>
  <p:slideViewPr>
    <p:cSldViewPr showGuides="1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9D460-7E61-4D25-A9FC-431FEBC8D459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8075EE-48F7-4820-9BEE-F08C5D49F1E3}">
      <dgm:prSet phldrT="[Text]" custT="1"/>
      <dgm:spPr>
        <a:xfrm>
          <a:off x="0" y="0"/>
          <a:ext cx="1144893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State preparation</a:t>
          </a:r>
        </a:p>
      </dgm:t>
    </dgm:pt>
    <dgm:pt modelId="{8E89F4E4-8717-40B1-AF2A-2C4AB72B2253}" type="parTrans" cxnId="{751AACB8-0933-4A34-B424-D63B6CE3DCA2}">
      <dgm:prSet/>
      <dgm:spPr/>
      <dgm:t>
        <a:bodyPr/>
        <a:lstStyle/>
        <a:p>
          <a:endParaRPr lang="en-US"/>
        </a:p>
      </dgm:t>
    </dgm:pt>
    <dgm:pt modelId="{28436C21-3EBB-48D5-828C-A08086D26A34}" type="sibTrans" cxnId="{751AACB8-0933-4A34-B424-D63B6CE3DCA2}">
      <dgm:prSet/>
      <dgm:spPr>
        <a:xfrm>
          <a:off x="918063" y="267278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57FDC9F-5BD5-45A6-A5CB-24860EE64328}">
      <dgm:prSet phldrT="[Text]" custT="1"/>
      <dgm:spPr>
        <a:xfrm>
          <a:off x="95884" y="412417"/>
          <a:ext cx="1144893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Information reconciliation</a:t>
          </a:r>
        </a:p>
      </dgm:t>
    </dgm:pt>
    <dgm:pt modelId="{FC0F4AB7-2E13-4D93-A33A-A79DF9137B1D}" type="parTrans" cxnId="{BB9C24AD-82AD-4C76-BC3B-435471691ECF}">
      <dgm:prSet/>
      <dgm:spPr/>
      <dgm:t>
        <a:bodyPr/>
        <a:lstStyle/>
        <a:p>
          <a:endParaRPr lang="en-US"/>
        </a:p>
      </dgm:t>
    </dgm:pt>
    <dgm:pt modelId="{6B247F46-2351-4C1B-A3AD-B117D776E62F}" type="sibTrans" cxnId="{BB9C24AD-82AD-4C76-BC3B-435471691ECF}">
      <dgm:prSet/>
      <dgm:spPr>
        <a:xfrm>
          <a:off x="1013948" y="679696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93AA540-050B-46F1-88AD-725B5FEEA943}">
      <dgm:prSet phldrT="[Text]" custT="1"/>
      <dgm:spPr>
        <a:xfrm>
          <a:off x="190338" y="824835"/>
          <a:ext cx="1144893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Parameter estimation</a:t>
          </a:r>
        </a:p>
      </dgm:t>
    </dgm:pt>
    <dgm:pt modelId="{C4D490E1-18EA-4EEC-8F13-8FB4F1B36731}" type="parTrans" cxnId="{1E8F954E-1686-4245-A371-1C6F6429D36E}">
      <dgm:prSet/>
      <dgm:spPr/>
      <dgm:t>
        <a:bodyPr/>
        <a:lstStyle/>
        <a:p>
          <a:endParaRPr lang="en-US"/>
        </a:p>
      </dgm:t>
    </dgm:pt>
    <dgm:pt modelId="{BC8F26DB-7F36-4C24-9250-2420730BC79C}" type="sibTrans" cxnId="{1E8F954E-1686-4245-A371-1C6F6429D36E}">
      <dgm:prSet/>
      <dgm:spPr>
        <a:xfrm>
          <a:off x="1108402" y="1092114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97601D6-F242-44C1-B2F6-0A1EE15C3B0C}">
      <dgm:prSet custT="1"/>
      <dgm:spPr>
        <a:xfrm>
          <a:off x="286223" y="1237253"/>
          <a:ext cx="1144893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Privacy amplification</a:t>
          </a:r>
        </a:p>
      </dgm:t>
    </dgm:pt>
    <dgm:pt modelId="{5E7421AB-B39A-407F-AE25-4568CDA6BBA8}" type="parTrans" cxnId="{A428E379-5A51-463B-A7A0-ABBEC2427E92}">
      <dgm:prSet/>
      <dgm:spPr/>
      <dgm:t>
        <a:bodyPr/>
        <a:lstStyle/>
        <a:p>
          <a:endParaRPr lang="en-US"/>
        </a:p>
      </dgm:t>
    </dgm:pt>
    <dgm:pt modelId="{7B3EE0BC-FCF8-486B-BDFF-B2AB83A47DF8}" type="sibTrans" cxnId="{A428E379-5A51-463B-A7A0-ABBEC2427E92}">
      <dgm:prSet/>
      <dgm:spPr/>
      <dgm:t>
        <a:bodyPr/>
        <a:lstStyle/>
        <a:p>
          <a:endParaRPr lang="en-US"/>
        </a:p>
      </dgm:t>
    </dgm:pt>
    <dgm:pt modelId="{FAB6317A-6CC7-4FAF-AB54-C253B3C5D3CE}" type="pres">
      <dgm:prSet presAssocID="{C259D460-7E61-4D25-A9FC-431FEBC8D459}" presName="outerComposite" presStyleCnt="0">
        <dgm:presLayoutVars>
          <dgm:chMax val="5"/>
          <dgm:dir/>
          <dgm:resizeHandles val="exact"/>
        </dgm:presLayoutVars>
      </dgm:prSet>
      <dgm:spPr/>
    </dgm:pt>
    <dgm:pt modelId="{4C4C5E39-8F75-4D59-840E-0CC39AB7EA67}" type="pres">
      <dgm:prSet presAssocID="{C259D460-7E61-4D25-A9FC-431FEBC8D459}" presName="dummyMaxCanvas" presStyleCnt="0">
        <dgm:presLayoutVars/>
      </dgm:prSet>
      <dgm:spPr/>
    </dgm:pt>
    <dgm:pt modelId="{BF66157B-72BF-4546-B078-F51CD8262431}" type="pres">
      <dgm:prSet presAssocID="{C259D460-7E61-4D25-A9FC-431FEBC8D459}" presName="FourNodes_1" presStyleLbl="node1" presStyleIdx="0" presStyleCnt="4">
        <dgm:presLayoutVars>
          <dgm:bulletEnabled val="1"/>
        </dgm:presLayoutVars>
      </dgm:prSet>
      <dgm:spPr/>
    </dgm:pt>
    <dgm:pt modelId="{1F4F4C2F-79C2-4282-BA14-DF34D57443BC}" type="pres">
      <dgm:prSet presAssocID="{C259D460-7E61-4D25-A9FC-431FEBC8D459}" presName="FourNodes_2" presStyleLbl="node1" presStyleIdx="1" presStyleCnt="4">
        <dgm:presLayoutVars>
          <dgm:bulletEnabled val="1"/>
        </dgm:presLayoutVars>
      </dgm:prSet>
      <dgm:spPr/>
    </dgm:pt>
    <dgm:pt modelId="{9B52FE2F-9E00-4D03-B20B-63C90550B19A}" type="pres">
      <dgm:prSet presAssocID="{C259D460-7E61-4D25-A9FC-431FEBC8D459}" presName="FourNodes_3" presStyleLbl="node1" presStyleIdx="2" presStyleCnt="4">
        <dgm:presLayoutVars>
          <dgm:bulletEnabled val="1"/>
        </dgm:presLayoutVars>
      </dgm:prSet>
      <dgm:spPr/>
    </dgm:pt>
    <dgm:pt modelId="{CB4452A3-841C-48C6-8F69-94EFB9E79DF8}" type="pres">
      <dgm:prSet presAssocID="{C259D460-7E61-4D25-A9FC-431FEBC8D459}" presName="FourNodes_4" presStyleLbl="node1" presStyleIdx="3" presStyleCnt="4">
        <dgm:presLayoutVars>
          <dgm:bulletEnabled val="1"/>
        </dgm:presLayoutVars>
      </dgm:prSet>
      <dgm:spPr/>
    </dgm:pt>
    <dgm:pt modelId="{751817E9-9008-4F7C-9760-3703029FC1F3}" type="pres">
      <dgm:prSet presAssocID="{C259D460-7E61-4D25-A9FC-431FEBC8D459}" presName="FourConn_1-2" presStyleLbl="fgAccFollowNode1" presStyleIdx="0" presStyleCnt="3">
        <dgm:presLayoutVars>
          <dgm:bulletEnabled val="1"/>
        </dgm:presLayoutVars>
      </dgm:prSet>
      <dgm:spPr/>
    </dgm:pt>
    <dgm:pt modelId="{DDD72751-2B9A-4BAE-AC08-70E012D594DA}" type="pres">
      <dgm:prSet presAssocID="{C259D460-7E61-4D25-A9FC-431FEBC8D459}" presName="FourConn_2-3" presStyleLbl="fgAccFollowNode1" presStyleIdx="1" presStyleCnt="3">
        <dgm:presLayoutVars>
          <dgm:bulletEnabled val="1"/>
        </dgm:presLayoutVars>
      </dgm:prSet>
      <dgm:spPr/>
    </dgm:pt>
    <dgm:pt modelId="{E239311D-AC26-48DA-9C81-AB055A169FF4}" type="pres">
      <dgm:prSet presAssocID="{C259D460-7E61-4D25-A9FC-431FEBC8D459}" presName="FourConn_3-4" presStyleLbl="fgAccFollowNode1" presStyleIdx="2" presStyleCnt="3">
        <dgm:presLayoutVars>
          <dgm:bulletEnabled val="1"/>
        </dgm:presLayoutVars>
      </dgm:prSet>
      <dgm:spPr/>
    </dgm:pt>
    <dgm:pt modelId="{76452985-B5FB-47DA-B65D-D7FC1275BFB0}" type="pres">
      <dgm:prSet presAssocID="{C259D460-7E61-4D25-A9FC-431FEBC8D459}" presName="FourNodes_1_text" presStyleLbl="node1" presStyleIdx="3" presStyleCnt="4">
        <dgm:presLayoutVars>
          <dgm:bulletEnabled val="1"/>
        </dgm:presLayoutVars>
      </dgm:prSet>
      <dgm:spPr/>
    </dgm:pt>
    <dgm:pt modelId="{500F639C-CB85-4354-B61E-159F38E2B22D}" type="pres">
      <dgm:prSet presAssocID="{C259D460-7E61-4D25-A9FC-431FEBC8D459}" presName="FourNodes_2_text" presStyleLbl="node1" presStyleIdx="3" presStyleCnt="4">
        <dgm:presLayoutVars>
          <dgm:bulletEnabled val="1"/>
        </dgm:presLayoutVars>
      </dgm:prSet>
      <dgm:spPr/>
    </dgm:pt>
    <dgm:pt modelId="{C9FA3EEE-662F-4A41-A8FF-E3B887B0F9CB}" type="pres">
      <dgm:prSet presAssocID="{C259D460-7E61-4D25-A9FC-431FEBC8D459}" presName="FourNodes_3_text" presStyleLbl="node1" presStyleIdx="3" presStyleCnt="4">
        <dgm:presLayoutVars>
          <dgm:bulletEnabled val="1"/>
        </dgm:presLayoutVars>
      </dgm:prSet>
      <dgm:spPr/>
    </dgm:pt>
    <dgm:pt modelId="{51FF0E95-8BB4-4D83-9900-7E03A361A1C0}" type="pres">
      <dgm:prSet presAssocID="{C259D460-7E61-4D25-A9FC-431FEBC8D4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CFF3103-C361-4AE4-8B49-FBE78B554762}" type="presOf" srcId="{6B247F46-2351-4C1B-A3AD-B117D776E62F}" destId="{DDD72751-2B9A-4BAE-AC08-70E012D594DA}" srcOrd="0" destOrd="0" presId="urn:microsoft.com/office/officeart/2005/8/layout/vProcess5"/>
    <dgm:cxn modelId="{AB77260E-22B2-4193-AE23-60F3C0648472}" type="presOf" srcId="{BB8075EE-48F7-4820-9BEE-F08C5D49F1E3}" destId="{BF66157B-72BF-4546-B078-F51CD8262431}" srcOrd="0" destOrd="0" presId="urn:microsoft.com/office/officeart/2005/8/layout/vProcess5"/>
    <dgm:cxn modelId="{78412D11-150A-4487-90C4-20997E1F518C}" type="presOf" srcId="{C259D460-7E61-4D25-A9FC-431FEBC8D459}" destId="{FAB6317A-6CC7-4FAF-AB54-C253B3C5D3CE}" srcOrd="0" destOrd="0" presId="urn:microsoft.com/office/officeart/2005/8/layout/vProcess5"/>
    <dgm:cxn modelId="{11249D36-E0E9-4BB8-B367-0588716D6AA3}" type="presOf" srcId="{757FDC9F-5BD5-45A6-A5CB-24860EE64328}" destId="{500F639C-CB85-4354-B61E-159F38E2B22D}" srcOrd="1" destOrd="0" presId="urn:microsoft.com/office/officeart/2005/8/layout/vProcess5"/>
    <dgm:cxn modelId="{85CFBE64-41E8-4050-B868-C153BCC03E51}" type="presOf" srcId="{BC8F26DB-7F36-4C24-9250-2420730BC79C}" destId="{E239311D-AC26-48DA-9C81-AB055A169FF4}" srcOrd="0" destOrd="0" presId="urn:microsoft.com/office/officeart/2005/8/layout/vProcess5"/>
    <dgm:cxn modelId="{1E8F954E-1686-4245-A371-1C6F6429D36E}" srcId="{C259D460-7E61-4D25-A9FC-431FEBC8D459}" destId="{B93AA540-050B-46F1-88AD-725B5FEEA943}" srcOrd="2" destOrd="0" parTransId="{C4D490E1-18EA-4EEC-8F13-8FB4F1B36731}" sibTransId="{BC8F26DB-7F36-4C24-9250-2420730BC79C}"/>
    <dgm:cxn modelId="{8E8DE957-3BE2-4339-AC1B-45B504A308CD}" type="presOf" srcId="{BB8075EE-48F7-4820-9BEE-F08C5D49F1E3}" destId="{76452985-B5FB-47DA-B65D-D7FC1275BFB0}" srcOrd="1" destOrd="0" presId="urn:microsoft.com/office/officeart/2005/8/layout/vProcess5"/>
    <dgm:cxn modelId="{F29C9778-DACB-44FF-9B41-E8E5A7A241A4}" type="presOf" srcId="{B93AA540-050B-46F1-88AD-725B5FEEA943}" destId="{C9FA3EEE-662F-4A41-A8FF-E3B887B0F9CB}" srcOrd="1" destOrd="0" presId="urn:microsoft.com/office/officeart/2005/8/layout/vProcess5"/>
    <dgm:cxn modelId="{A428E379-5A51-463B-A7A0-ABBEC2427E92}" srcId="{C259D460-7E61-4D25-A9FC-431FEBC8D459}" destId="{997601D6-F242-44C1-B2F6-0A1EE15C3B0C}" srcOrd="3" destOrd="0" parTransId="{5E7421AB-B39A-407F-AE25-4568CDA6BBA8}" sibTransId="{7B3EE0BC-FCF8-486B-BDFF-B2AB83A47DF8}"/>
    <dgm:cxn modelId="{48EA2F5A-FE52-44D7-B20F-0C2B5E1B42A7}" type="presOf" srcId="{997601D6-F242-44C1-B2F6-0A1EE15C3B0C}" destId="{51FF0E95-8BB4-4D83-9900-7E03A361A1C0}" srcOrd="1" destOrd="0" presId="urn:microsoft.com/office/officeart/2005/8/layout/vProcess5"/>
    <dgm:cxn modelId="{B2A1D3A4-FCEB-45C2-9176-8C9297539D22}" type="presOf" srcId="{757FDC9F-5BD5-45A6-A5CB-24860EE64328}" destId="{1F4F4C2F-79C2-4282-BA14-DF34D57443BC}" srcOrd="0" destOrd="0" presId="urn:microsoft.com/office/officeart/2005/8/layout/vProcess5"/>
    <dgm:cxn modelId="{3D55AAA9-19A0-4132-9B9D-178488491BF2}" type="presOf" srcId="{B93AA540-050B-46F1-88AD-725B5FEEA943}" destId="{9B52FE2F-9E00-4D03-B20B-63C90550B19A}" srcOrd="0" destOrd="0" presId="urn:microsoft.com/office/officeart/2005/8/layout/vProcess5"/>
    <dgm:cxn modelId="{BB9C24AD-82AD-4C76-BC3B-435471691ECF}" srcId="{C259D460-7E61-4D25-A9FC-431FEBC8D459}" destId="{757FDC9F-5BD5-45A6-A5CB-24860EE64328}" srcOrd="1" destOrd="0" parTransId="{FC0F4AB7-2E13-4D93-A33A-A79DF9137B1D}" sibTransId="{6B247F46-2351-4C1B-A3AD-B117D776E62F}"/>
    <dgm:cxn modelId="{751AACB8-0933-4A34-B424-D63B6CE3DCA2}" srcId="{C259D460-7E61-4D25-A9FC-431FEBC8D459}" destId="{BB8075EE-48F7-4820-9BEE-F08C5D49F1E3}" srcOrd="0" destOrd="0" parTransId="{8E89F4E4-8717-40B1-AF2A-2C4AB72B2253}" sibTransId="{28436C21-3EBB-48D5-828C-A08086D26A34}"/>
    <dgm:cxn modelId="{58795DCB-18C0-421A-9CD8-7730876605D6}" type="presOf" srcId="{997601D6-F242-44C1-B2F6-0A1EE15C3B0C}" destId="{CB4452A3-841C-48C6-8F69-94EFB9E79DF8}" srcOrd="0" destOrd="0" presId="urn:microsoft.com/office/officeart/2005/8/layout/vProcess5"/>
    <dgm:cxn modelId="{940ECFDB-5C59-4DC2-8DB0-B513B38433ED}" type="presOf" srcId="{28436C21-3EBB-48D5-828C-A08086D26A34}" destId="{751817E9-9008-4F7C-9760-3703029FC1F3}" srcOrd="0" destOrd="0" presId="urn:microsoft.com/office/officeart/2005/8/layout/vProcess5"/>
    <dgm:cxn modelId="{1B1B2E02-4599-4A07-9479-A2AB1686B51B}" type="presParOf" srcId="{FAB6317A-6CC7-4FAF-AB54-C253B3C5D3CE}" destId="{4C4C5E39-8F75-4D59-840E-0CC39AB7EA67}" srcOrd="0" destOrd="0" presId="urn:microsoft.com/office/officeart/2005/8/layout/vProcess5"/>
    <dgm:cxn modelId="{ECE5954B-629F-498E-8E18-5DA0F967AA37}" type="presParOf" srcId="{FAB6317A-6CC7-4FAF-AB54-C253B3C5D3CE}" destId="{BF66157B-72BF-4546-B078-F51CD8262431}" srcOrd="1" destOrd="0" presId="urn:microsoft.com/office/officeart/2005/8/layout/vProcess5"/>
    <dgm:cxn modelId="{302E5318-00A4-430B-B5D4-B3B87BF25582}" type="presParOf" srcId="{FAB6317A-6CC7-4FAF-AB54-C253B3C5D3CE}" destId="{1F4F4C2F-79C2-4282-BA14-DF34D57443BC}" srcOrd="2" destOrd="0" presId="urn:microsoft.com/office/officeart/2005/8/layout/vProcess5"/>
    <dgm:cxn modelId="{9FFC1D3A-2BCF-49C1-90A9-C1FA83B79135}" type="presParOf" srcId="{FAB6317A-6CC7-4FAF-AB54-C253B3C5D3CE}" destId="{9B52FE2F-9E00-4D03-B20B-63C90550B19A}" srcOrd="3" destOrd="0" presId="urn:microsoft.com/office/officeart/2005/8/layout/vProcess5"/>
    <dgm:cxn modelId="{5FD67FA4-F88E-420D-B76F-9335D824ED69}" type="presParOf" srcId="{FAB6317A-6CC7-4FAF-AB54-C253B3C5D3CE}" destId="{CB4452A3-841C-48C6-8F69-94EFB9E79DF8}" srcOrd="4" destOrd="0" presId="urn:microsoft.com/office/officeart/2005/8/layout/vProcess5"/>
    <dgm:cxn modelId="{333F01FE-963F-4C59-9138-9D65D1571E3B}" type="presParOf" srcId="{FAB6317A-6CC7-4FAF-AB54-C253B3C5D3CE}" destId="{751817E9-9008-4F7C-9760-3703029FC1F3}" srcOrd="5" destOrd="0" presId="urn:microsoft.com/office/officeart/2005/8/layout/vProcess5"/>
    <dgm:cxn modelId="{2EA0CC06-0A43-4012-8463-CD56743FC427}" type="presParOf" srcId="{FAB6317A-6CC7-4FAF-AB54-C253B3C5D3CE}" destId="{DDD72751-2B9A-4BAE-AC08-70E012D594DA}" srcOrd="6" destOrd="0" presId="urn:microsoft.com/office/officeart/2005/8/layout/vProcess5"/>
    <dgm:cxn modelId="{54DCC62F-7486-4B18-B74B-4CE6969F350B}" type="presParOf" srcId="{FAB6317A-6CC7-4FAF-AB54-C253B3C5D3CE}" destId="{E239311D-AC26-48DA-9C81-AB055A169FF4}" srcOrd="7" destOrd="0" presId="urn:microsoft.com/office/officeart/2005/8/layout/vProcess5"/>
    <dgm:cxn modelId="{6D6AF7FE-F809-42C9-9EDD-AEFF71DF8CDE}" type="presParOf" srcId="{FAB6317A-6CC7-4FAF-AB54-C253B3C5D3CE}" destId="{76452985-B5FB-47DA-B65D-D7FC1275BFB0}" srcOrd="8" destOrd="0" presId="urn:microsoft.com/office/officeart/2005/8/layout/vProcess5"/>
    <dgm:cxn modelId="{507517A6-4F6F-4C4F-94EB-8526AC945040}" type="presParOf" srcId="{FAB6317A-6CC7-4FAF-AB54-C253B3C5D3CE}" destId="{500F639C-CB85-4354-B61E-159F38E2B22D}" srcOrd="9" destOrd="0" presId="urn:microsoft.com/office/officeart/2005/8/layout/vProcess5"/>
    <dgm:cxn modelId="{AE4D846F-11B6-44A8-A687-3F2DE819B62B}" type="presParOf" srcId="{FAB6317A-6CC7-4FAF-AB54-C253B3C5D3CE}" destId="{C9FA3EEE-662F-4A41-A8FF-E3B887B0F9CB}" srcOrd="10" destOrd="0" presId="urn:microsoft.com/office/officeart/2005/8/layout/vProcess5"/>
    <dgm:cxn modelId="{7D065EA3-93E5-4BE4-983D-F561EA50ECFA}" type="presParOf" srcId="{FAB6317A-6CC7-4FAF-AB54-C253B3C5D3CE}" destId="{51FF0E95-8BB4-4D83-9900-7E03A361A1C0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9D460-7E61-4D25-A9FC-431FEBC8D459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8075EE-48F7-4820-9BEE-F08C5D49F1E3}">
      <dgm:prSet phldrT="[Text]" custT="1"/>
      <dgm:spPr>
        <a:xfrm>
          <a:off x="0" y="0"/>
          <a:ext cx="1197752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850" dirty="0">
              <a:solidFill>
                <a:srgbClr val="FFFFFF"/>
              </a:solidFill>
              <a:latin typeface="Arial"/>
              <a:ea typeface="+mn-ea"/>
              <a:cs typeface="+mn-cs"/>
            </a:rPr>
            <a:t>State measurement</a:t>
          </a:r>
        </a:p>
      </dgm:t>
    </dgm:pt>
    <dgm:pt modelId="{8E89F4E4-8717-40B1-AF2A-2C4AB72B2253}" type="parTrans" cxnId="{751AACB8-0933-4A34-B424-D63B6CE3DCA2}">
      <dgm:prSet/>
      <dgm:spPr/>
      <dgm:t>
        <a:bodyPr/>
        <a:lstStyle/>
        <a:p>
          <a:endParaRPr lang="en-US"/>
        </a:p>
      </dgm:t>
    </dgm:pt>
    <dgm:pt modelId="{28436C21-3EBB-48D5-828C-A08086D26A34}" type="sibTrans" cxnId="{751AACB8-0933-4A34-B424-D63B6CE3DCA2}">
      <dgm:prSet/>
      <dgm:spPr>
        <a:xfrm>
          <a:off x="970922" y="267278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57FDC9F-5BD5-45A6-A5CB-24860EE64328}">
      <dgm:prSet phldrT="[Text]" custT="1"/>
      <dgm:spPr>
        <a:xfrm>
          <a:off x="100311" y="412417"/>
          <a:ext cx="1197752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Information reconciliation</a:t>
          </a:r>
          <a:endParaRPr lang="en-US" sz="1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C0F4AB7-2E13-4D93-A33A-A79DF9137B1D}" type="parTrans" cxnId="{BB9C24AD-82AD-4C76-BC3B-435471691ECF}">
      <dgm:prSet/>
      <dgm:spPr/>
      <dgm:t>
        <a:bodyPr/>
        <a:lstStyle/>
        <a:p>
          <a:endParaRPr lang="en-US"/>
        </a:p>
      </dgm:t>
    </dgm:pt>
    <dgm:pt modelId="{6B247F46-2351-4C1B-A3AD-B117D776E62F}" type="sibTrans" cxnId="{BB9C24AD-82AD-4C76-BC3B-435471691ECF}">
      <dgm:prSet/>
      <dgm:spPr>
        <a:xfrm>
          <a:off x="1071233" y="679696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93AA540-050B-46F1-88AD-725B5FEEA943}">
      <dgm:prSet phldrT="[Text]" custT="1"/>
      <dgm:spPr>
        <a:xfrm>
          <a:off x="199126" y="824835"/>
          <a:ext cx="1197752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Parameter estimation</a:t>
          </a:r>
          <a:endParaRPr lang="en-US" sz="1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4D490E1-18EA-4EEC-8F13-8FB4F1B36731}" type="parTrans" cxnId="{1E8F954E-1686-4245-A371-1C6F6429D36E}">
      <dgm:prSet/>
      <dgm:spPr/>
      <dgm:t>
        <a:bodyPr/>
        <a:lstStyle/>
        <a:p>
          <a:endParaRPr lang="en-US"/>
        </a:p>
      </dgm:t>
    </dgm:pt>
    <dgm:pt modelId="{BC8F26DB-7F36-4C24-9250-2420730BC79C}" type="sibTrans" cxnId="{1E8F954E-1686-4245-A371-1C6F6429D36E}">
      <dgm:prSet/>
      <dgm:spPr>
        <a:xfrm>
          <a:off x="1170048" y="1092114"/>
          <a:ext cx="226829" cy="226829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97601D6-F242-44C1-B2F6-0A1EE15C3B0C}">
      <dgm:prSet custT="1"/>
      <dgm:spPr>
        <a:xfrm>
          <a:off x="299438" y="1237253"/>
          <a:ext cx="1197752" cy="348969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rgbClr val="FFFFFF"/>
              </a:solidFill>
              <a:latin typeface="Arial"/>
              <a:ea typeface="+mn-ea"/>
              <a:cs typeface="+mn-cs"/>
            </a:rPr>
            <a:t>Privacy amplification</a:t>
          </a:r>
          <a:endParaRPr lang="en-US" sz="1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E7421AB-B39A-407F-AE25-4568CDA6BBA8}" type="parTrans" cxnId="{A428E379-5A51-463B-A7A0-ABBEC2427E92}">
      <dgm:prSet/>
      <dgm:spPr/>
      <dgm:t>
        <a:bodyPr/>
        <a:lstStyle/>
        <a:p>
          <a:endParaRPr lang="en-US"/>
        </a:p>
      </dgm:t>
    </dgm:pt>
    <dgm:pt modelId="{7B3EE0BC-FCF8-486B-BDFF-B2AB83A47DF8}" type="sibTrans" cxnId="{A428E379-5A51-463B-A7A0-ABBEC2427E92}">
      <dgm:prSet/>
      <dgm:spPr/>
      <dgm:t>
        <a:bodyPr/>
        <a:lstStyle/>
        <a:p>
          <a:endParaRPr lang="en-US"/>
        </a:p>
      </dgm:t>
    </dgm:pt>
    <dgm:pt modelId="{FAB6317A-6CC7-4FAF-AB54-C253B3C5D3CE}" type="pres">
      <dgm:prSet presAssocID="{C259D460-7E61-4D25-A9FC-431FEBC8D459}" presName="outerComposite" presStyleCnt="0">
        <dgm:presLayoutVars>
          <dgm:chMax val="5"/>
          <dgm:dir/>
          <dgm:resizeHandles val="exact"/>
        </dgm:presLayoutVars>
      </dgm:prSet>
      <dgm:spPr/>
    </dgm:pt>
    <dgm:pt modelId="{4C4C5E39-8F75-4D59-840E-0CC39AB7EA67}" type="pres">
      <dgm:prSet presAssocID="{C259D460-7E61-4D25-A9FC-431FEBC8D459}" presName="dummyMaxCanvas" presStyleCnt="0">
        <dgm:presLayoutVars/>
      </dgm:prSet>
      <dgm:spPr/>
    </dgm:pt>
    <dgm:pt modelId="{BF66157B-72BF-4546-B078-F51CD8262431}" type="pres">
      <dgm:prSet presAssocID="{C259D460-7E61-4D25-A9FC-431FEBC8D459}" presName="FourNodes_1" presStyleLbl="node1" presStyleIdx="0" presStyleCnt="4">
        <dgm:presLayoutVars>
          <dgm:bulletEnabled val="1"/>
        </dgm:presLayoutVars>
      </dgm:prSet>
      <dgm:spPr/>
    </dgm:pt>
    <dgm:pt modelId="{1F4F4C2F-79C2-4282-BA14-DF34D57443BC}" type="pres">
      <dgm:prSet presAssocID="{C259D460-7E61-4D25-A9FC-431FEBC8D459}" presName="FourNodes_2" presStyleLbl="node1" presStyleIdx="1" presStyleCnt="4">
        <dgm:presLayoutVars>
          <dgm:bulletEnabled val="1"/>
        </dgm:presLayoutVars>
      </dgm:prSet>
      <dgm:spPr/>
    </dgm:pt>
    <dgm:pt modelId="{9B52FE2F-9E00-4D03-B20B-63C90550B19A}" type="pres">
      <dgm:prSet presAssocID="{C259D460-7E61-4D25-A9FC-431FEBC8D459}" presName="FourNodes_3" presStyleLbl="node1" presStyleIdx="2" presStyleCnt="4">
        <dgm:presLayoutVars>
          <dgm:bulletEnabled val="1"/>
        </dgm:presLayoutVars>
      </dgm:prSet>
      <dgm:spPr/>
    </dgm:pt>
    <dgm:pt modelId="{CB4452A3-841C-48C6-8F69-94EFB9E79DF8}" type="pres">
      <dgm:prSet presAssocID="{C259D460-7E61-4D25-A9FC-431FEBC8D459}" presName="FourNodes_4" presStyleLbl="node1" presStyleIdx="3" presStyleCnt="4">
        <dgm:presLayoutVars>
          <dgm:bulletEnabled val="1"/>
        </dgm:presLayoutVars>
      </dgm:prSet>
      <dgm:spPr/>
    </dgm:pt>
    <dgm:pt modelId="{751817E9-9008-4F7C-9760-3703029FC1F3}" type="pres">
      <dgm:prSet presAssocID="{C259D460-7E61-4D25-A9FC-431FEBC8D459}" presName="FourConn_1-2" presStyleLbl="fgAccFollowNode1" presStyleIdx="0" presStyleCnt="3">
        <dgm:presLayoutVars>
          <dgm:bulletEnabled val="1"/>
        </dgm:presLayoutVars>
      </dgm:prSet>
      <dgm:spPr/>
    </dgm:pt>
    <dgm:pt modelId="{DDD72751-2B9A-4BAE-AC08-70E012D594DA}" type="pres">
      <dgm:prSet presAssocID="{C259D460-7E61-4D25-A9FC-431FEBC8D459}" presName="FourConn_2-3" presStyleLbl="fgAccFollowNode1" presStyleIdx="1" presStyleCnt="3">
        <dgm:presLayoutVars>
          <dgm:bulletEnabled val="1"/>
        </dgm:presLayoutVars>
      </dgm:prSet>
      <dgm:spPr/>
    </dgm:pt>
    <dgm:pt modelId="{E239311D-AC26-48DA-9C81-AB055A169FF4}" type="pres">
      <dgm:prSet presAssocID="{C259D460-7E61-4D25-A9FC-431FEBC8D459}" presName="FourConn_3-4" presStyleLbl="fgAccFollowNode1" presStyleIdx="2" presStyleCnt="3">
        <dgm:presLayoutVars>
          <dgm:bulletEnabled val="1"/>
        </dgm:presLayoutVars>
      </dgm:prSet>
      <dgm:spPr/>
    </dgm:pt>
    <dgm:pt modelId="{76452985-B5FB-47DA-B65D-D7FC1275BFB0}" type="pres">
      <dgm:prSet presAssocID="{C259D460-7E61-4D25-A9FC-431FEBC8D459}" presName="FourNodes_1_text" presStyleLbl="node1" presStyleIdx="3" presStyleCnt="4">
        <dgm:presLayoutVars>
          <dgm:bulletEnabled val="1"/>
        </dgm:presLayoutVars>
      </dgm:prSet>
      <dgm:spPr/>
    </dgm:pt>
    <dgm:pt modelId="{500F639C-CB85-4354-B61E-159F38E2B22D}" type="pres">
      <dgm:prSet presAssocID="{C259D460-7E61-4D25-A9FC-431FEBC8D459}" presName="FourNodes_2_text" presStyleLbl="node1" presStyleIdx="3" presStyleCnt="4">
        <dgm:presLayoutVars>
          <dgm:bulletEnabled val="1"/>
        </dgm:presLayoutVars>
      </dgm:prSet>
      <dgm:spPr/>
    </dgm:pt>
    <dgm:pt modelId="{C9FA3EEE-662F-4A41-A8FF-E3B887B0F9CB}" type="pres">
      <dgm:prSet presAssocID="{C259D460-7E61-4D25-A9FC-431FEBC8D459}" presName="FourNodes_3_text" presStyleLbl="node1" presStyleIdx="3" presStyleCnt="4">
        <dgm:presLayoutVars>
          <dgm:bulletEnabled val="1"/>
        </dgm:presLayoutVars>
      </dgm:prSet>
      <dgm:spPr/>
    </dgm:pt>
    <dgm:pt modelId="{51FF0E95-8BB4-4D83-9900-7E03A361A1C0}" type="pres">
      <dgm:prSet presAssocID="{C259D460-7E61-4D25-A9FC-431FEBC8D4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CFF3103-C361-4AE4-8B49-FBE78B554762}" type="presOf" srcId="{6B247F46-2351-4C1B-A3AD-B117D776E62F}" destId="{DDD72751-2B9A-4BAE-AC08-70E012D594DA}" srcOrd="0" destOrd="0" presId="urn:microsoft.com/office/officeart/2005/8/layout/vProcess5"/>
    <dgm:cxn modelId="{AB77260E-22B2-4193-AE23-60F3C0648472}" type="presOf" srcId="{BB8075EE-48F7-4820-9BEE-F08C5D49F1E3}" destId="{BF66157B-72BF-4546-B078-F51CD8262431}" srcOrd="0" destOrd="0" presId="urn:microsoft.com/office/officeart/2005/8/layout/vProcess5"/>
    <dgm:cxn modelId="{78412D11-150A-4487-90C4-20997E1F518C}" type="presOf" srcId="{C259D460-7E61-4D25-A9FC-431FEBC8D459}" destId="{FAB6317A-6CC7-4FAF-AB54-C253B3C5D3CE}" srcOrd="0" destOrd="0" presId="urn:microsoft.com/office/officeart/2005/8/layout/vProcess5"/>
    <dgm:cxn modelId="{11249D36-E0E9-4BB8-B367-0588716D6AA3}" type="presOf" srcId="{757FDC9F-5BD5-45A6-A5CB-24860EE64328}" destId="{500F639C-CB85-4354-B61E-159F38E2B22D}" srcOrd="1" destOrd="0" presId="urn:microsoft.com/office/officeart/2005/8/layout/vProcess5"/>
    <dgm:cxn modelId="{85CFBE64-41E8-4050-B868-C153BCC03E51}" type="presOf" srcId="{BC8F26DB-7F36-4C24-9250-2420730BC79C}" destId="{E239311D-AC26-48DA-9C81-AB055A169FF4}" srcOrd="0" destOrd="0" presId="urn:microsoft.com/office/officeart/2005/8/layout/vProcess5"/>
    <dgm:cxn modelId="{1E8F954E-1686-4245-A371-1C6F6429D36E}" srcId="{C259D460-7E61-4D25-A9FC-431FEBC8D459}" destId="{B93AA540-050B-46F1-88AD-725B5FEEA943}" srcOrd="2" destOrd="0" parTransId="{C4D490E1-18EA-4EEC-8F13-8FB4F1B36731}" sibTransId="{BC8F26DB-7F36-4C24-9250-2420730BC79C}"/>
    <dgm:cxn modelId="{8E8DE957-3BE2-4339-AC1B-45B504A308CD}" type="presOf" srcId="{BB8075EE-48F7-4820-9BEE-F08C5D49F1E3}" destId="{76452985-B5FB-47DA-B65D-D7FC1275BFB0}" srcOrd="1" destOrd="0" presId="urn:microsoft.com/office/officeart/2005/8/layout/vProcess5"/>
    <dgm:cxn modelId="{F29C9778-DACB-44FF-9B41-E8E5A7A241A4}" type="presOf" srcId="{B93AA540-050B-46F1-88AD-725B5FEEA943}" destId="{C9FA3EEE-662F-4A41-A8FF-E3B887B0F9CB}" srcOrd="1" destOrd="0" presId="urn:microsoft.com/office/officeart/2005/8/layout/vProcess5"/>
    <dgm:cxn modelId="{A428E379-5A51-463B-A7A0-ABBEC2427E92}" srcId="{C259D460-7E61-4D25-A9FC-431FEBC8D459}" destId="{997601D6-F242-44C1-B2F6-0A1EE15C3B0C}" srcOrd="3" destOrd="0" parTransId="{5E7421AB-B39A-407F-AE25-4568CDA6BBA8}" sibTransId="{7B3EE0BC-FCF8-486B-BDFF-B2AB83A47DF8}"/>
    <dgm:cxn modelId="{48EA2F5A-FE52-44D7-B20F-0C2B5E1B42A7}" type="presOf" srcId="{997601D6-F242-44C1-B2F6-0A1EE15C3B0C}" destId="{51FF0E95-8BB4-4D83-9900-7E03A361A1C0}" srcOrd="1" destOrd="0" presId="urn:microsoft.com/office/officeart/2005/8/layout/vProcess5"/>
    <dgm:cxn modelId="{B2A1D3A4-FCEB-45C2-9176-8C9297539D22}" type="presOf" srcId="{757FDC9F-5BD5-45A6-A5CB-24860EE64328}" destId="{1F4F4C2F-79C2-4282-BA14-DF34D57443BC}" srcOrd="0" destOrd="0" presId="urn:microsoft.com/office/officeart/2005/8/layout/vProcess5"/>
    <dgm:cxn modelId="{3D55AAA9-19A0-4132-9B9D-178488491BF2}" type="presOf" srcId="{B93AA540-050B-46F1-88AD-725B5FEEA943}" destId="{9B52FE2F-9E00-4D03-B20B-63C90550B19A}" srcOrd="0" destOrd="0" presId="urn:microsoft.com/office/officeart/2005/8/layout/vProcess5"/>
    <dgm:cxn modelId="{BB9C24AD-82AD-4C76-BC3B-435471691ECF}" srcId="{C259D460-7E61-4D25-A9FC-431FEBC8D459}" destId="{757FDC9F-5BD5-45A6-A5CB-24860EE64328}" srcOrd="1" destOrd="0" parTransId="{FC0F4AB7-2E13-4D93-A33A-A79DF9137B1D}" sibTransId="{6B247F46-2351-4C1B-A3AD-B117D776E62F}"/>
    <dgm:cxn modelId="{751AACB8-0933-4A34-B424-D63B6CE3DCA2}" srcId="{C259D460-7E61-4D25-A9FC-431FEBC8D459}" destId="{BB8075EE-48F7-4820-9BEE-F08C5D49F1E3}" srcOrd="0" destOrd="0" parTransId="{8E89F4E4-8717-40B1-AF2A-2C4AB72B2253}" sibTransId="{28436C21-3EBB-48D5-828C-A08086D26A34}"/>
    <dgm:cxn modelId="{58795DCB-18C0-421A-9CD8-7730876605D6}" type="presOf" srcId="{997601D6-F242-44C1-B2F6-0A1EE15C3B0C}" destId="{CB4452A3-841C-48C6-8F69-94EFB9E79DF8}" srcOrd="0" destOrd="0" presId="urn:microsoft.com/office/officeart/2005/8/layout/vProcess5"/>
    <dgm:cxn modelId="{940ECFDB-5C59-4DC2-8DB0-B513B38433ED}" type="presOf" srcId="{28436C21-3EBB-48D5-828C-A08086D26A34}" destId="{751817E9-9008-4F7C-9760-3703029FC1F3}" srcOrd="0" destOrd="0" presId="urn:microsoft.com/office/officeart/2005/8/layout/vProcess5"/>
    <dgm:cxn modelId="{1B1B2E02-4599-4A07-9479-A2AB1686B51B}" type="presParOf" srcId="{FAB6317A-6CC7-4FAF-AB54-C253B3C5D3CE}" destId="{4C4C5E39-8F75-4D59-840E-0CC39AB7EA67}" srcOrd="0" destOrd="0" presId="urn:microsoft.com/office/officeart/2005/8/layout/vProcess5"/>
    <dgm:cxn modelId="{ECE5954B-629F-498E-8E18-5DA0F967AA37}" type="presParOf" srcId="{FAB6317A-6CC7-4FAF-AB54-C253B3C5D3CE}" destId="{BF66157B-72BF-4546-B078-F51CD8262431}" srcOrd="1" destOrd="0" presId="urn:microsoft.com/office/officeart/2005/8/layout/vProcess5"/>
    <dgm:cxn modelId="{302E5318-00A4-430B-B5D4-B3B87BF25582}" type="presParOf" srcId="{FAB6317A-6CC7-4FAF-AB54-C253B3C5D3CE}" destId="{1F4F4C2F-79C2-4282-BA14-DF34D57443BC}" srcOrd="2" destOrd="0" presId="urn:microsoft.com/office/officeart/2005/8/layout/vProcess5"/>
    <dgm:cxn modelId="{9FFC1D3A-2BCF-49C1-90A9-C1FA83B79135}" type="presParOf" srcId="{FAB6317A-6CC7-4FAF-AB54-C253B3C5D3CE}" destId="{9B52FE2F-9E00-4D03-B20B-63C90550B19A}" srcOrd="3" destOrd="0" presId="urn:microsoft.com/office/officeart/2005/8/layout/vProcess5"/>
    <dgm:cxn modelId="{5FD67FA4-F88E-420D-B76F-9335D824ED69}" type="presParOf" srcId="{FAB6317A-6CC7-4FAF-AB54-C253B3C5D3CE}" destId="{CB4452A3-841C-48C6-8F69-94EFB9E79DF8}" srcOrd="4" destOrd="0" presId="urn:microsoft.com/office/officeart/2005/8/layout/vProcess5"/>
    <dgm:cxn modelId="{333F01FE-963F-4C59-9138-9D65D1571E3B}" type="presParOf" srcId="{FAB6317A-6CC7-4FAF-AB54-C253B3C5D3CE}" destId="{751817E9-9008-4F7C-9760-3703029FC1F3}" srcOrd="5" destOrd="0" presId="urn:microsoft.com/office/officeart/2005/8/layout/vProcess5"/>
    <dgm:cxn modelId="{2EA0CC06-0A43-4012-8463-CD56743FC427}" type="presParOf" srcId="{FAB6317A-6CC7-4FAF-AB54-C253B3C5D3CE}" destId="{DDD72751-2B9A-4BAE-AC08-70E012D594DA}" srcOrd="6" destOrd="0" presId="urn:microsoft.com/office/officeart/2005/8/layout/vProcess5"/>
    <dgm:cxn modelId="{54DCC62F-7486-4B18-B74B-4CE6969F350B}" type="presParOf" srcId="{FAB6317A-6CC7-4FAF-AB54-C253B3C5D3CE}" destId="{E239311D-AC26-48DA-9C81-AB055A169FF4}" srcOrd="7" destOrd="0" presId="urn:microsoft.com/office/officeart/2005/8/layout/vProcess5"/>
    <dgm:cxn modelId="{6D6AF7FE-F809-42C9-9EDD-AEFF71DF8CDE}" type="presParOf" srcId="{FAB6317A-6CC7-4FAF-AB54-C253B3C5D3CE}" destId="{76452985-B5FB-47DA-B65D-D7FC1275BFB0}" srcOrd="8" destOrd="0" presId="urn:microsoft.com/office/officeart/2005/8/layout/vProcess5"/>
    <dgm:cxn modelId="{507517A6-4F6F-4C4F-94EB-8526AC945040}" type="presParOf" srcId="{FAB6317A-6CC7-4FAF-AB54-C253B3C5D3CE}" destId="{500F639C-CB85-4354-B61E-159F38E2B22D}" srcOrd="9" destOrd="0" presId="urn:microsoft.com/office/officeart/2005/8/layout/vProcess5"/>
    <dgm:cxn modelId="{AE4D846F-11B6-44A8-A687-3F2DE819B62B}" type="presParOf" srcId="{FAB6317A-6CC7-4FAF-AB54-C253B3C5D3CE}" destId="{C9FA3EEE-662F-4A41-A8FF-E3B887B0F9CB}" srcOrd="10" destOrd="0" presId="urn:microsoft.com/office/officeart/2005/8/layout/vProcess5"/>
    <dgm:cxn modelId="{7D065EA3-93E5-4BE4-983D-F561EA50ECFA}" type="presParOf" srcId="{FAB6317A-6CC7-4FAF-AB54-C253B3C5D3CE}" destId="{51FF0E95-8BB4-4D83-9900-7E03A361A1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157B-72BF-4546-B078-F51CD8262431}">
      <dsp:nvSpPr>
        <dsp:cNvPr id="0" name=""/>
        <dsp:cNvSpPr/>
      </dsp:nvSpPr>
      <dsp:spPr>
        <a:xfrm>
          <a:off x="0" y="0"/>
          <a:ext cx="1187142" cy="361846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State preparation</a:t>
          </a:r>
        </a:p>
      </dsp:txBody>
      <dsp:txXfrm>
        <a:off x="10598" y="10598"/>
        <a:ext cx="766105" cy="340650"/>
      </dsp:txXfrm>
    </dsp:sp>
    <dsp:sp modelId="{1F4F4C2F-79C2-4282-BA14-DF34D57443BC}">
      <dsp:nvSpPr>
        <dsp:cNvPr id="0" name=""/>
        <dsp:cNvSpPr/>
      </dsp:nvSpPr>
      <dsp:spPr>
        <a:xfrm>
          <a:off x="99423" y="427637"/>
          <a:ext cx="1187142" cy="361846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Information reconciliation</a:t>
          </a:r>
        </a:p>
      </dsp:txBody>
      <dsp:txXfrm>
        <a:off x="110021" y="438235"/>
        <a:ext cx="831322" cy="340650"/>
      </dsp:txXfrm>
    </dsp:sp>
    <dsp:sp modelId="{9B52FE2F-9E00-4D03-B20B-63C90550B19A}">
      <dsp:nvSpPr>
        <dsp:cNvPr id="0" name=""/>
        <dsp:cNvSpPr/>
      </dsp:nvSpPr>
      <dsp:spPr>
        <a:xfrm>
          <a:off x="197362" y="855274"/>
          <a:ext cx="1187142" cy="361846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Parameter estimation</a:t>
          </a:r>
        </a:p>
      </dsp:txBody>
      <dsp:txXfrm>
        <a:off x="207960" y="865872"/>
        <a:ext cx="832806" cy="340650"/>
      </dsp:txXfrm>
    </dsp:sp>
    <dsp:sp modelId="{CB4452A3-841C-48C6-8F69-94EFB9E79DF8}">
      <dsp:nvSpPr>
        <dsp:cNvPr id="0" name=""/>
        <dsp:cNvSpPr/>
      </dsp:nvSpPr>
      <dsp:spPr>
        <a:xfrm>
          <a:off x="296785" y="1282911"/>
          <a:ext cx="1187142" cy="361846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Privacy amplification</a:t>
          </a:r>
        </a:p>
      </dsp:txBody>
      <dsp:txXfrm>
        <a:off x="307383" y="1293509"/>
        <a:ext cx="831322" cy="340650"/>
      </dsp:txXfrm>
    </dsp:sp>
    <dsp:sp modelId="{751817E9-9008-4F7C-9760-3703029FC1F3}">
      <dsp:nvSpPr>
        <dsp:cNvPr id="0" name=""/>
        <dsp:cNvSpPr/>
      </dsp:nvSpPr>
      <dsp:spPr>
        <a:xfrm>
          <a:off x="951942" y="277141"/>
          <a:ext cx="235200" cy="235200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004862" y="277141"/>
        <a:ext cx="129360" cy="176988"/>
      </dsp:txXfrm>
    </dsp:sp>
    <dsp:sp modelId="{DDD72751-2B9A-4BAE-AC08-70E012D594DA}">
      <dsp:nvSpPr>
        <dsp:cNvPr id="0" name=""/>
        <dsp:cNvSpPr/>
      </dsp:nvSpPr>
      <dsp:spPr>
        <a:xfrm>
          <a:off x="1051365" y="704778"/>
          <a:ext cx="235200" cy="235200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04285" y="704778"/>
        <a:ext cx="129360" cy="176988"/>
      </dsp:txXfrm>
    </dsp:sp>
    <dsp:sp modelId="{E239311D-AC26-48DA-9C81-AB055A169FF4}">
      <dsp:nvSpPr>
        <dsp:cNvPr id="0" name=""/>
        <dsp:cNvSpPr/>
      </dsp:nvSpPr>
      <dsp:spPr>
        <a:xfrm>
          <a:off x="1149304" y="1132415"/>
          <a:ext cx="235200" cy="235200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02224" y="1132415"/>
        <a:ext cx="129360" cy="176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157B-72BF-4546-B078-F51CD8262431}">
      <dsp:nvSpPr>
        <dsp:cNvPr id="0" name=""/>
        <dsp:cNvSpPr/>
      </dsp:nvSpPr>
      <dsp:spPr>
        <a:xfrm>
          <a:off x="0" y="0"/>
          <a:ext cx="1186560" cy="361944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State measurement</a:t>
          </a:r>
        </a:p>
      </dsp:txBody>
      <dsp:txXfrm>
        <a:off x="10601" y="10601"/>
        <a:ext cx="765409" cy="340742"/>
      </dsp:txXfrm>
    </dsp:sp>
    <dsp:sp modelId="{1F4F4C2F-79C2-4282-BA14-DF34D57443BC}">
      <dsp:nvSpPr>
        <dsp:cNvPr id="0" name=""/>
        <dsp:cNvSpPr/>
      </dsp:nvSpPr>
      <dsp:spPr>
        <a:xfrm>
          <a:off x="99374" y="427752"/>
          <a:ext cx="1186560" cy="361944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Information reconciliation</a:t>
          </a:r>
          <a:endParaRPr lang="en-US" sz="1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09975" y="438353"/>
        <a:ext cx="830719" cy="340742"/>
      </dsp:txXfrm>
    </dsp:sp>
    <dsp:sp modelId="{9B52FE2F-9E00-4D03-B20B-63C90550B19A}">
      <dsp:nvSpPr>
        <dsp:cNvPr id="0" name=""/>
        <dsp:cNvSpPr/>
      </dsp:nvSpPr>
      <dsp:spPr>
        <a:xfrm>
          <a:off x="197265" y="855504"/>
          <a:ext cx="1186560" cy="361944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Parameter estimation</a:t>
          </a:r>
          <a:endParaRPr lang="en-US" sz="1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7866" y="866105"/>
        <a:ext cx="832203" cy="340742"/>
      </dsp:txXfrm>
    </dsp:sp>
    <dsp:sp modelId="{CB4452A3-841C-48C6-8F69-94EFB9E79DF8}">
      <dsp:nvSpPr>
        <dsp:cNvPr id="0" name=""/>
        <dsp:cNvSpPr/>
      </dsp:nvSpPr>
      <dsp:spPr>
        <a:xfrm>
          <a:off x="296640" y="1283256"/>
          <a:ext cx="1186560" cy="361944"/>
        </a:xfrm>
        <a:prstGeom prst="roundRect">
          <a:avLst>
            <a:gd name="adj" fmla="val 10000"/>
          </a:avLst>
        </a:prstGeom>
        <a:solidFill>
          <a:srgbClr val="17174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Privacy amplification</a:t>
          </a:r>
          <a:endParaRPr lang="en-US" sz="1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7241" y="1293857"/>
        <a:ext cx="830719" cy="340742"/>
      </dsp:txXfrm>
    </dsp:sp>
    <dsp:sp modelId="{751817E9-9008-4F7C-9760-3703029FC1F3}">
      <dsp:nvSpPr>
        <dsp:cNvPr id="0" name=""/>
        <dsp:cNvSpPr/>
      </dsp:nvSpPr>
      <dsp:spPr>
        <a:xfrm>
          <a:off x="951296" y="277216"/>
          <a:ext cx="235263" cy="235263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004230" y="277216"/>
        <a:ext cx="129395" cy="177035"/>
      </dsp:txXfrm>
    </dsp:sp>
    <dsp:sp modelId="{DDD72751-2B9A-4BAE-AC08-70E012D594DA}">
      <dsp:nvSpPr>
        <dsp:cNvPr id="0" name=""/>
        <dsp:cNvSpPr/>
      </dsp:nvSpPr>
      <dsp:spPr>
        <a:xfrm>
          <a:off x="1050670" y="704968"/>
          <a:ext cx="235263" cy="235263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03604" y="704968"/>
        <a:ext cx="129395" cy="177035"/>
      </dsp:txXfrm>
    </dsp:sp>
    <dsp:sp modelId="{E239311D-AC26-48DA-9C81-AB055A169FF4}">
      <dsp:nvSpPr>
        <dsp:cNvPr id="0" name=""/>
        <dsp:cNvSpPr/>
      </dsp:nvSpPr>
      <dsp:spPr>
        <a:xfrm>
          <a:off x="1148561" y="1132720"/>
          <a:ext cx="235263" cy="235263"/>
        </a:xfrm>
        <a:prstGeom prst="downArrow">
          <a:avLst>
            <a:gd name="adj1" fmla="val 55000"/>
            <a:gd name="adj2" fmla="val 45000"/>
          </a:avLst>
        </a:prstGeom>
        <a:solidFill>
          <a:srgbClr val="171748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71748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01495" y="1132720"/>
        <a:ext cx="129395" cy="17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2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3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Physics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 October 2023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Hack your research!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383A-1181-DC62-319C-AA170F90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Achieving security in QKD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01DB9-4B15-D0B3-8527-44124C7FC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A7BC2B-2906-B4BB-6CD8-4B5747935CE4}"/>
                  </a:ext>
                </a:extLst>
              </p:cNvPr>
              <p:cNvSpPr txBox="1"/>
              <p:nvPr/>
            </p:nvSpPr>
            <p:spPr>
              <a:xfrm>
                <a:off x="2823450" y="1815207"/>
                <a:ext cx="650178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𝑆𝑒𝑐𝑟𝑒𝑡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A7BC2B-2906-B4BB-6CD8-4B5747935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50" y="1815207"/>
                <a:ext cx="650178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A12201-B311-D588-4D0F-CEE580566E85}"/>
              </a:ext>
            </a:extLst>
          </p:cNvPr>
          <p:cNvCxnSpPr/>
          <p:nvPr/>
        </p:nvCxnSpPr>
        <p:spPr bwMode="auto">
          <a:xfrm flipV="1">
            <a:off x="6599262" y="233319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FD6E97-8717-EED0-623C-CD43428F1B63}"/>
              </a:ext>
            </a:extLst>
          </p:cNvPr>
          <p:cNvCxnSpPr/>
          <p:nvPr/>
        </p:nvCxnSpPr>
        <p:spPr bwMode="auto">
          <a:xfrm flipH="1" flipV="1">
            <a:off x="8305516" y="2333196"/>
            <a:ext cx="360040" cy="489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CFA90-02B6-46A0-148F-2436DA2DBA3F}"/>
              </a:ext>
            </a:extLst>
          </p:cNvPr>
          <p:cNvCxnSpPr/>
          <p:nvPr/>
        </p:nvCxnSpPr>
        <p:spPr bwMode="auto">
          <a:xfrm flipV="1">
            <a:off x="5553338" y="2316335"/>
            <a:ext cx="583805" cy="457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A36B67-F336-F030-6BD1-AB1815C2AD1D}"/>
              </a:ext>
            </a:extLst>
          </p:cNvPr>
          <p:cNvSpPr txBox="1"/>
          <p:nvPr/>
        </p:nvSpPr>
        <p:spPr>
          <a:xfrm>
            <a:off x="5905054" y="2876602"/>
            <a:ext cx="2118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Mutual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32CEE-2769-9FA5-CD35-8F11160E12BE}"/>
              </a:ext>
            </a:extLst>
          </p:cNvPr>
          <p:cNvSpPr txBox="1"/>
          <p:nvPr/>
        </p:nvSpPr>
        <p:spPr>
          <a:xfrm>
            <a:off x="8635418" y="2850858"/>
            <a:ext cx="21183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err="1">
                <a:latin typeface="+mn-lt"/>
              </a:rPr>
              <a:t>Holevo</a:t>
            </a:r>
            <a:r>
              <a:rPr lang="en-GB" dirty="0">
                <a:latin typeface="+mn-lt"/>
              </a:rPr>
              <a:t> information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A5229-4DD6-97C9-B0F3-0C1324ED933F}"/>
              </a:ext>
            </a:extLst>
          </p:cNvPr>
          <p:cNvSpPr txBox="1"/>
          <p:nvPr/>
        </p:nvSpPr>
        <p:spPr>
          <a:xfrm>
            <a:off x="3979174" y="2872417"/>
            <a:ext cx="2118363" cy="543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Reconciliation </a:t>
            </a:r>
          </a:p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DA5441-807E-C888-9E5E-42894397EBD9}"/>
              </a:ext>
            </a:extLst>
          </p:cNvPr>
          <p:cNvSpPr txBox="1"/>
          <p:nvPr/>
        </p:nvSpPr>
        <p:spPr>
          <a:xfrm>
            <a:off x="1774726" y="3645024"/>
            <a:ext cx="93123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We can estimate the amount of information Eve has managed to obtain in a step known as parameter estimation using the estimated </a:t>
            </a:r>
            <a:r>
              <a:rPr lang="en-GB" i="1" dirty="0">
                <a:latin typeface="+mn-lt"/>
              </a:rPr>
              <a:t>excess noise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54A234-149B-ADD6-E04B-DF46DC6062D8}"/>
                  </a:ext>
                </a:extLst>
              </p:cNvPr>
              <p:cNvSpPr txBox="1"/>
              <p:nvPr/>
            </p:nvSpPr>
            <p:spPr>
              <a:xfrm>
                <a:off x="4911003" y="4912836"/>
                <a:ext cx="2463880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E" sz="3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IE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3000" dirty="0">
                    <a:latin typeface="+mn-lt"/>
                  </a:rPr>
                  <a:t> </a:t>
                </a:r>
                <a:endParaRPr lang="en-GB" sz="3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54A234-149B-ADD6-E04B-DF46DC60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03" y="4912836"/>
                <a:ext cx="2463880" cy="754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0536F3-DDCE-59EE-AE05-30ED54F03C26}"/>
              </a:ext>
            </a:extLst>
          </p:cNvPr>
          <p:cNvCxnSpPr/>
          <p:nvPr/>
        </p:nvCxnSpPr>
        <p:spPr bwMode="auto">
          <a:xfrm>
            <a:off x="4295006" y="4959835"/>
            <a:ext cx="511797" cy="317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A551C2-7B35-9E3A-8A98-58B7AEC07D33}"/>
              </a:ext>
            </a:extLst>
          </p:cNvPr>
          <p:cNvSpPr txBox="1"/>
          <p:nvPr/>
        </p:nvSpPr>
        <p:spPr>
          <a:xfrm>
            <a:off x="3528804" y="4659668"/>
            <a:ext cx="13681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Excess noise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28FD17-E94B-D2CC-A8CE-503593A1A232}"/>
              </a:ext>
            </a:extLst>
          </p:cNvPr>
          <p:cNvCxnSpPr/>
          <p:nvPr/>
        </p:nvCxnSpPr>
        <p:spPr bwMode="auto">
          <a:xfrm flipV="1">
            <a:off x="5038355" y="5589240"/>
            <a:ext cx="5567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308AA8-3237-51D7-15B6-2911A7B9BF47}"/>
              </a:ext>
            </a:extLst>
          </p:cNvPr>
          <p:cNvSpPr txBox="1"/>
          <p:nvPr/>
        </p:nvSpPr>
        <p:spPr>
          <a:xfrm>
            <a:off x="4057892" y="5939430"/>
            <a:ext cx="16781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Bob’s measured signal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4087D2-AFBF-2FCC-BB61-160858A544DE}"/>
              </a:ext>
            </a:extLst>
          </p:cNvPr>
          <p:cNvCxnSpPr>
            <a:stCxn id="31" idx="1"/>
          </p:cNvCxnSpPr>
          <p:nvPr/>
        </p:nvCxnSpPr>
        <p:spPr bwMode="auto">
          <a:xfrm flipH="1">
            <a:off x="6498746" y="4685412"/>
            <a:ext cx="780662" cy="274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633425A-C673-0913-6ACF-D582D3D1D26D}"/>
              </a:ext>
            </a:extLst>
          </p:cNvPr>
          <p:cNvSpPr txBox="1"/>
          <p:nvPr/>
        </p:nvSpPr>
        <p:spPr>
          <a:xfrm>
            <a:off x="7279408" y="4439190"/>
            <a:ext cx="2069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Covariance between Alice and Bob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519B749-9174-CC61-15D1-CAF8FF7C4D43}"/>
              </a:ext>
            </a:extLst>
          </p:cNvPr>
          <p:cNvCxnSpPr/>
          <p:nvPr/>
        </p:nvCxnSpPr>
        <p:spPr bwMode="auto">
          <a:xfrm flipH="1" flipV="1">
            <a:off x="6498746" y="5589240"/>
            <a:ext cx="908014" cy="2617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582A508-A3F9-D6CD-3A07-6C2273488085}"/>
              </a:ext>
            </a:extLst>
          </p:cNvPr>
          <p:cNvSpPr txBox="1"/>
          <p:nvPr/>
        </p:nvSpPr>
        <p:spPr>
          <a:xfrm>
            <a:off x="7184353" y="5939430"/>
            <a:ext cx="16781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Alice’s transmitted variance</a:t>
            </a:r>
          </a:p>
        </p:txBody>
      </p:sp>
    </p:spTree>
    <p:extLst>
      <p:ext uri="{BB962C8B-B14F-4D97-AF65-F5344CB8AC3E}">
        <p14:creationId xmlns:p14="http://schemas.microsoft.com/office/powerpoint/2010/main" val="41347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/>
      <p:bldP spid="19" grpId="0"/>
      <p:bldP spid="22" grpId="0"/>
      <p:bldP spid="25" grpId="0"/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082-62DA-7D39-77B5-E71C1031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FF0A-C40D-DBC7-5492-52339AF80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469192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7C101D2-162B-B75F-7D76-5D59357C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3" y="1556792"/>
            <a:ext cx="4166456" cy="3238736"/>
          </a:xfrm>
          <a:prstGeom prst="rect">
            <a:avLst/>
          </a:prstGeom>
        </p:spPr>
      </p:pic>
      <p:pic>
        <p:nvPicPr>
          <p:cNvPr id="13" name="Content Placeholder 12" descr="A screen shot of a screen&#10;&#10;Description automatically generated with low confidence">
            <a:extLst>
              <a:ext uri="{FF2B5EF4-FFF2-40B4-BE49-F238E27FC236}">
                <a16:creationId xmlns:a16="http://schemas.microsoft.com/office/drawing/2014/main" id="{A155FD9C-4AFE-BD0D-7698-EC1CB9EB1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48" y="1556792"/>
            <a:ext cx="4166456" cy="3238736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1C6ECB-C02B-D038-7BB5-F98AA8ED6655}"/>
              </a:ext>
            </a:extLst>
          </p:cNvPr>
          <p:cNvCxnSpPr/>
          <p:nvPr/>
        </p:nvCxnSpPr>
        <p:spPr bwMode="auto">
          <a:xfrm>
            <a:off x="5483137" y="3176160"/>
            <a:ext cx="1224136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944697-A087-2B5D-CC12-DA240D9DEAC9}"/>
              </a:ext>
            </a:extLst>
          </p:cNvPr>
          <p:cNvSpPr txBox="1"/>
          <p:nvPr/>
        </p:nvSpPr>
        <p:spPr>
          <a:xfrm>
            <a:off x="4943078" y="2624694"/>
            <a:ext cx="24246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Carrier phase equalization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A763E-544B-35B8-2E38-12BD2E43ABF5}"/>
                  </a:ext>
                </a:extLst>
              </p:cNvPr>
              <p:cNvSpPr txBox="1"/>
              <p:nvPr/>
            </p:nvSpPr>
            <p:spPr>
              <a:xfrm>
                <a:off x="3974453" y="5292396"/>
                <a:ext cx="2463880" cy="717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432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GB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3000" dirty="0">
                    <a:latin typeface="+mn-lt"/>
                  </a:rPr>
                  <a:t> </a:t>
                </a:r>
                <a:endParaRPr lang="en-GB" sz="3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A763E-544B-35B8-2E38-12BD2E43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53" y="5292396"/>
                <a:ext cx="2463880" cy="717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7A528-AC0A-77F8-561C-7D7604438B74}"/>
                  </a:ext>
                </a:extLst>
              </p:cNvPr>
              <p:cNvSpPr txBox="1"/>
              <p:nvPr/>
            </p:nvSpPr>
            <p:spPr>
              <a:xfrm>
                <a:off x="6867448" y="5390018"/>
                <a:ext cx="1591141" cy="559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̂"/>
                              <m:ctrlPr>
                                <a:rPr lang="en-GB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GB" sz="3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7A528-AC0A-77F8-561C-7D760443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48" y="5390018"/>
                <a:ext cx="1591141" cy="559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70DA9D-6D73-F516-D1F7-A0CAC4F5A732}"/>
              </a:ext>
            </a:extLst>
          </p:cNvPr>
          <p:cNvCxnSpPr/>
          <p:nvPr/>
        </p:nvCxnSpPr>
        <p:spPr bwMode="auto">
          <a:xfrm flipH="1" flipV="1">
            <a:off x="8090581" y="5907929"/>
            <a:ext cx="600397" cy="338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03970C-92F8-E41C-D7F1-4CE8C6513471}"/>
              </a:ext>
            </a:extLst>
          </p:cNvPr>
          <p:cNvSpPr txBox="1"/>
          <p:nvPr/>
        </p:nvSpPr>
        <p:spPr>
          <a:xfrm>
            <a:off x="8258930" y="6246907"/>
            <a:ext cx="24482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Includes DSP efficiency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4B6AB-EEF3-AAA9-D719-E7CE457D9175}"/>
              </a:ext>
            </a:extLst>
          </p:cNvPr>
          <p:cNvSpPr txBox="1"/>
          <p:nvPr/>
        </p:nvSpPr>
        <p:spPr>
          <a:xfrm>
            <a:off x="506783" y="4988643"/>
            <a:ext cx="46996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CV-QKD system with free running Tx and LO lasers</a:t>
            </a:r>
          </a:p>
        </p:txBody>
      </p:sp>
    </p:spTree>
    <p:extLst>
      <p:ext uri="{BB962C8B-B14F-4D97-AF65-F5344CB8AC3E}">
        <p14:creationId xmlns:p14="http://schemas.microsoft.com/office/powerpoint/2010/main" val="12010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E28C-C4BD-841B-1537-47863447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bad is it, really?</a:t>
            </a:r>
            <a:endParaRPr lang="en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03C389-CE13-C3B5-1633-FA60E80CF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 of residual phase calculated theoretically by [1]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</m:oMath>
                </a14:m>
                <a:r>
                  <a:rPr lang="en-US" dirty="0"/>
                  <a:t> somewhat hard in LLO system, simulations performed far too well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4000" dirty="0"/>
                  <a:t>FAKE IT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C03C389-CE13-C3B5-1633-FA60E80CF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4" t="-174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3F651-0D9F-9019-BAB8-24DB58215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5DF030-C3D1-7420-1984-B3AE65A92764}"/>
              </a:ext>
            </a:extLst>
          </p:cNvPr>
          <p:cNvSpPr txBox="1">
            <a:spLocks/>
          </p:cNvSpPr>
          <p:nvPr/>
        </p:nvSpPr>
        <p:spPr bwMode="auto">
          <a:xfrm>
            <a:off x="1774726" y="6307666"/>
            <a:ext cx="9217024" cy="2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 dirty="0">
                <a:effectLst/>
              </a:rPr>
              <a:t>[1] </a:t>
            </a:r>
            <a:r>
              <a:rPr lang="en-US" sz="1000" dirty="0">
                <a:effectLst/>
              </a:rPr>
              <a:t>A. Marie and R. </a:t>
            </a:r>
            <a:r>
              <a:rPr lang="en-US" sz="1000" dirty="0" err="1">
                <a:effectLst/>
              </a:rPr>
              <a:t>Alleaume</a:t>
            </a:r>
            <a:r>
              <a:rPr lang="en-US" sz="1000" dirty="0">
                <a:effectLst/>
              </a:rPr>
              <a:t>. Self-coherent phase reference sharing for continuous-variable quantum key distribution. </a:t>
            </a:r>
            <a:r>
              <a:rPr lang="en-US" sz="1000" i="1" dirty="0">
                <a:effectLst/>
              </a:rPr>
              <a:t>Physical Review A</a:t>
            </a:r>
            <a:r>
              <a:rPr lang="en-US" sz="1000" dirty="0">
                <a:effectLst/>
              </a:rPr>
              <a:t>, 95(1):1–22, 2017</a:t>
            </a:r>
            <a:endParaRPr lang="en-GB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7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FA3E-2992-8E85-BF21-38987350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Experimental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2BED2-D064-F4B2-8F73-17E727B5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6" y="1484784"/>
            <a:ext cx="9312374" cy="209528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037-2C5A-E075-7F1B-3F01F55D0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9C32D-DF94-2FE1-E34B-F0A504DF2C9C}"/>
              </a:ext>
            </a:extLst>
          </p:cNvPr>
          <p:cNvSpPr txBox="1"/>
          <p:nvPr/>
        </p:nvSpPr>
        <p:spPr>
          <a:xfrm>
            <a:off x="6167214" y="5005819"/>
            <a:ext cx="5184576" cy="10874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00050" indent="-400050" algn="l">
              <a:spcBef>
                <a:spcPts val="432"/>
              </a:spcBef>
              <a:buFont typeface="+mj-lt"/>
              <a:buAutoNum type="romanLcPeriod"/>
            </a:pPr>
            <a:r>
              <a:rPr lang="en-GB" dirty="0">
                <a:latin typeface="+mn-lt"/>
              </a:rPr>
              <a:t>Apply an Unscented Kalman filter (UKF) for phase estimation on pilot tone and then compensation [1]</a:t>
            </a:r>
          </a:p>
          <a:p>
            <a:pPr marL="400050" indent="-400050" algn="l">
              <a:spcBef>
                <a:spcPts val="432"/>
              </a:spcBef>
              <a:buFont typeface="+mj-lt"/>
              <a:buAutoNum type="romanLcPeriod"/>
            </a:pPr>
            <a:r>
              <a:rPr lang="en-GB" dirty="0">
                <a:latin typeface="+mn-lt"/>
              </a:rPr>
              <a:t>Apply inverse of modulated phase</a:t>
            </a:r>
          </a:p>
          <a:p>
            <a:pPr marL="400050" indent="-400050" algn="l">
              <a:spcBef>
                <a:spcPts val="432"/>
              </a:spcBef>
              <a:buFont typeface="+mj-lt"/>
              <a:buAutoNum type="romanLcPeriod"/>
            </a:pPr>
            <a:r>
              <a:rPr lang="en-GB" dirty="0">
                <a:latin typeface="+mn-lt"/>
              </a:rPr>
              <a:t>Transmitted LO configuration</a:t>
            </a:r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D67F590-D3BE-0827-7DC4-2FA065DC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3370499"/>
            <a:ext cx="3600400" cy="27658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A3B7BD-A8B3-FFD4-27BF-0BF2C0A1B85E}"/>
              </a:ext>
            </a:extLst>
          </p:cNvPr>
          <p:cNvSpPr txBox="1">
            <a:spLocks/>
          </p:cNvSpPr>
          <p:nvPr/>
        </p:nvSpPr>
        <p:spPr bwMode="auto">
          <a:xfrm>
            <a:off x="1774726" y="6307666"/>
            <a:ext cx="9217024" cy="2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 dirty="0">
                <a:effectLst/>
              </a:rPr>
              <a:t>[1] Chin et al. “Machine learning aided carrier recovery in continuous-variable quantum key distribution,” </a:t>
            </a:r>
            <a:r>
              <a:rPr lang="en-GB" sz="1000" i="1" dirty="0" err="1">
                <a:effectLst/>
              </a:rPr>
              <a:t>Npj</a:t>
            </a:r>
            <a:r>
              <a:rPr lang="en-GB" sz="1000" i="1" dirty="0">
                <a:effectLst/>
              </a:rPr>
              <a:t> Quantum Information</a:t>
            </a:r>
            <a:r>
              <a:rPr lang="en-GB" sz="1000" dirty="0">
                <a:effectLst/>
              </a:rPr>
              <a:t>, </a:t>
            </a:r>
            <a:r>
              <a:rPr lang="en-GB" sz="1000" i="1" dirty="0">
                <a:effectLst/>
              </a:rPr>
              <a:t>7</a:t>
            </a:r>
            <a:r>
              <a:rPr lang="en-GB" sz="1000" dirty="0">
                <a:effectLst/>
              </a:rPr>
              <a:t>(1), 1–6.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44F79-5134-4052-6107-83DFF9D8EDEB}"/>
              </a:ext>
            </a:extLst>
          </p:cNvPr>
          <p:cNvSpPr txBox="1"/>
          <p:nvPr/>
        </p:nvSpPr>
        <p:spPr>
          <a:xfrm>
            <a:off x="6167214" y="3861048"/>
            <a:ext cx="3600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TLO + modulated phase profiles allow for more controlled investigation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190323-898B-C748-F3C2-DBFFAB951973}"/>
              </a:ext>
            </a:extLst>
          </p:cNvPr>
          <p:cNvCxnSpPr/>
          <p:nvPr/>
        </p:nvCxnSpPr>
        <p:spPr bwMode="auto">
          <a:xfrm flipV="1">
            <a:off x="1990750" y="5157192"/>
            <a:ext cx="144016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B573B3-0BFA-363B-8277-10593F64381A}"/>
              </a:ext>
            </a:extLst>
          </p:cNvPr>
          <p:cNvSpPr txBox="1"/>
          <p:nvPr/>
        </p:nvSpPr>
        <p:spPr>
          <a:xfrm>
            <a:off x="431444" y="5508002"/>
            <a:ext cx="15841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20 </a:t>
            </a:r>
            <a:r>
              <a:rPr lang="en-GB" dirty="0" err="1">
                <a:latin typeface="+mn-lt"/>
              </a:rPr>
              <a:t>Mbaud</a:t>
            </a:r>
            <a:r>
              <a:rPr lang="en-GB" dirty="0">
                <a:latin typeface="+mn-lt"/>
              </a:rPr>
              <a:t> QKD signal</a:t>
            </a:r>
          </a:p>
        </p:txBody>
      </p:sp>
    </p:spTree>
    <p:extLst>
      <p:ext uri="{BB962C8B-B14F-4D97-AF65-F5344CB8AC3E}">
        <p14:creationId xmlns:p14="http://schemas.microsoft.com/office/powerpoint/2010/main" val="3436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6B7F-4D26-7E0B-7F49-962F4F39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GB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F1FDB-A2F6-6754-36FF-0690A9176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9" name="Picture 28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EDBC78A0-F391-81E0-B936-3A461EBE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9" y="2133600"/>
            <a:ext cx="4227463" cy="2879576"/>
          </a:xfrm>
          <a:prstGeom prst="rect">
            <a:avLst/>
          </a:prstGeom>
        </p:spPr>
      </p:pic>
      <p:pic>
        <p:nvPicPr>
          <p:cNvPr id="50" name="Picture 49" descr="A picture containing screenshot, text, line, diagram&#10;&#10;Description automatically generated">
            <a:extLst>
              <a:ext uri="{FF2B5EF4-FFF2-40B4-BE49-F238E27FC236}">
                <a16:creationId xmlns:a16="http://schemas.microsoft.com/office/drawing/2014/main" id="{473A7470-4C66-BBC4-8DEB-601BFF4FA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81" y="2204864"/>
            <a:ext cx="3764820" cy="2808311"/>
          </a:xfrm>
          <a:prstGeom prst="rect">
            <a:avLst/>
          </a:prstGeom>
        </p:spPr>
      </p:pic>
      <p:pic>
        <p:nvPicPr>
          <p:cNvPr id="52" name="Picture 51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A7524725-FB5A-8732-D67A-11426F350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92" y="2204865"/>
            <a:ext cx="3764820" cy="280831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759625B-CF09-98CC-776F-DA60A3247ACB}"/>
              </a:ext>
            </a:extLst>
          </p:cNvPr>
          <p:cNvSpPr txBox="1"/>
          <p:nvPr/>
        </p:nvSpPr>
        <p:spPr>
          <a:xfrm>
            <a:off x="1846734" y="1844824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10kHz Wiener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384C08-89CE-B14C-D61D-33FBD6950FED}"/>
              </a:ext>
            </a:extLst>
          </p:cNvPr>
          <p:cNvSpPr txBox="1"/>
          <p:nvPr/>
        </p:nvSpPr>
        <p:spPr>
          <a:xfrm>
            <a:off x="5649411" y="1844824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100kHz Wiener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4B07B4-B23A-7DA0-F323-B67A06EBAEBB}"/>
              </a:ext>
            </a:extLst>
          </p:cNvPr>
          <p:cNvSpPr txBox="1"/>
          <p:nvPr/>
        </p:nvSpPr>
        <p:spPr>
          <a:xfrm>
            <a:off x="8867842" y="1850828"/>
            <a:ext cx="28803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Extracted Fibre Laser Phase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F1FA5A-3F04-D9D5-BE37-E9C6577ECABC}"/>
              </a:ext>
            </a:extLst>
          </p:cNvPr>
          <p:cNvSpPr txBox="1"/>
          <p:nvPr/>
        </p:nvSpPr>
        <p:spPr>
          <a:xfrm>
            <a:off x="442251" y="5373216"/>
            <a:ext cx="11305911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Pilot tone processed with a 3 MHz filter, SNR adjusted through the modulated RF power</a:t>
            </a:r>
          </a:p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Phase profiles generated using a 10 kHz and 100 kHz Wiener process and lastly extracted from two free running fibre lasers at very high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77BC-F3DF-AA8B-A38E-218BCF1B1658}"/>
              </a:ext>
            </a:extLst>
          </p:cNvPr>
          <p:cNvSpPr txBox="1">
            <a:spLocks/>
          </p:cNvSpPr>
          <p:nvPr/>
        </p:nvSpPr>
        <p:spPr bwMode="auto">
          <a:xfrm>
            <a:off x="1774726" y="6307666"/>
            <a:ext cx="9217024" cy="2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 dirty="0">
                <a:effectLst/>
              </a:rPr>
              <a:t>Chin et al. “</a:t>
            </a:r>
            <a:r>
              <a:rPr lang="en-US" sz="1000" dirty="0">
                <a:effectLst/>
              </a:rPr>
              <a:t>Towards optimum phase noise compensation for CV-QKD systems</a:t>
            </a:r>
            <a:r>
              <a:rPr lang="en-GB" sz="1000" dirty="0">
                <a:effectLst/>
              </a:rPr>
              <a:t>,” </a:t>
            </a:r>
            <a:r>
              <a:rPr lang="en-GB" sz="1000" i="1" dirty="0">
                <a:effectLst/>
              </a:rPr>
              <a:t>CLEO</a:t>
            </a:r>
            <a:r>
              <a:rPr lang="en-GB" sz="1000" dirty="0">
                <a:effectLst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40545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982F-557E-C3B0-3246-A52D7922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Results</a:t>
            </a:r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A4ED8-D670-3D2C-610F-1BBC77AB2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A2176-9EE8-EC56-4108-6A1D9991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0" y="1700808"/>
            <a:ext cx="5544616" cy="3782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6FACE-4D82-B8C7-8FBD-81B044F4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38" y="1700808"/>
            <a:ext cx="5045951" cy="3744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A0DCB8-07A5-5F1E-C367-0C2DE8FF1A42}"/>
              </a:ext>
            </a:extLst>
          </p:cNvPr>
          <p:cNvSpPr txBox="1">
            <a:spLocks/>
          </p:cNvSpPr>
          <p:nvPr/>
        </p:nvSpPr>
        <p:spPr bwMode="auto">
          <a:xfrm>
            <a:off x="1774726" y="6307666"/>
            <a:ext cx="9217024" cy="2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 dirty="0">
                <a:effectLst/>
              </a:rPr>
              <a:t> Chin et al. “</a:t>
            </a:r>
            <a:r>
              <a:rPr lang="en-US" sz="1000" dirty="0">
                <a:effectLst/>
              </a:rPr>
              <a:t>Experimental investigation of imperfect digital phase compensation in continuous variable quantum key distribution</a:t>
            </a:r>
            <a:r>
              <a:rPr lang="en-GB" sz="1000" dirty="0">
                <a:effectLst/>
              </a:rPr>
              <a:t>,” </a:t>
            </a:r>
            <a:r>
              <a:rPr lang="en-GB" sz="1000" i="1" dirty="0">
                <a:effectLst/>
              </a:rPr>
              <a:t>N/A</a:t>
            </a:r>
            <a:r>
              <a:rPr lang="en-GB" sz="1000" dirty="0">
                <a:effectLst/>
              </a:rPr>
              <a:t>,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01010-9AB2-DF6F-A5CA-5D1D712B1FC2}"/>
              </a:ext>
            </a:extLst>
          </p:cNvPr>
          <p:cNvSpPr txBox="1"/>
          <p:nvPr/>
        </p:nvSpPr>
        <p:spPr>
          <a:xfrm>
            <a:off x="982638" y="5589240"/>
            <a:ext cx="3456384" cy="543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B2B configuration</a:t>
            </a:r>
          </a:p>
          <a:p>
            <a:pPr algn="l">
              <a:spcBef>
                <a:spcPts val="432"/>
              </a:spcBef>
            </a:pPr>
            <a:r>
              <a:rPr lang="en-US" dirty="0">
                <a:latin typeface="+mn-lt"/>
              </a:rPr>
              <a:t>N = 3.4 PNU</a:t>
            </a:r>
            <a:endParaRPr lang="en-DK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25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7708-1D75-3CAD-94D3-AF35D4A4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Corroborating results</a:t>
            </a:r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8D3E9-C94F-4620-CE13-1B0A8BF9B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81430-91D7-46F5-869E-C81C6090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0" y="1052736"/>
            <a:ext cx="3999082" cy="51075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E5A100-9164-A764-D111-D9672CBC140E}"/>
              </a:ext>
            </a:extLst>
          </p:cNvPr>
          <p:cNvSpPr txBox="1">
            <a:spLocks/>
          </p:cNvSpPr>
          <p:nvPr/>
        </p:nvSpPr>
        <p:spPr bwMode="auto">
          <a:xfrm>
            <a:off x="1774726" y="6307666"/>
            <a:ext cx="9217024" cy="2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 dirty="0">
                <a:effectLst/>
              </a:rPr>
              <a:t>[1] Hajomer et al. “</a:t>
            </a:r>
            <a:r>
              <a:rPr lang="en-US" sz="1000" dirty="0">
                <a:effectLst/>
              </a:rPr>
              <a:t>Long-distance continuous-variable quantum key distribution over 100 km fiber with local </a:t>
            </a:r>
            <a:r>
              <a:rPr lang="en-US" sz="1000" dirty="0" err="1">
                <a:effectLst/>
              </a:rPr>
              <a:t>local</a:t>
            </a:r>
            <a:r>
              <a:rPr lang="en-US" sz="1000" dirty="0">
                <a:effectLst/>
              </a:rPr>
              <a:t> oscillator</a:t>
            </a:r>
            <a:r>
              <a:rPr lang="en-GB" sz="1000" dirty="0">
                <a:effectLst/>
              </a:rPr>
              <a:t>,” arXiv:2305.08156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BA6C8E-2D9C-CF4D-DE03-2B01C1F534E7}"/>
                  </a:ext>
                </a:extLst>
              </p:cNvPr>
              <p:cNvSpPr txBox="1"/>
              <p:nvPr/>
            </p:nvSpPr>
            <p:spPr>
              <a:xfrm>
                <a:off x="1702718" y="1772816"/>
                <a:ext cx="4032448" cy="4379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Pilot SNR approx. 30 dB</a:t>
                </a: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Therefore</a:t>
                </a: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lvl="1">
                  <a:spcBef>
                    <a:spcPts val="432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𝑆𝑁𝑈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 algn="l">
                  <a:spcBef>
                    <a:spcPts val="432"/>
                  </a:spcBef>
                  <a:buFont typeface="Arial" panose="020B0604020202020204" pitchFamily="34" charset="0"/>
                  <a:buChar char="•"/>
                </a:pPr>
                <a:endParaRPr lang="en-DK" dirty="0" err="1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BA6C8E-2D9C-CF4D-DE03-2B01C1F5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18" y="1772816"/>
                <a:ext cx="4032448" cy="4379148"/>
              </a:xfrm>
              <a:prstGeom prst="rect">
                <a:avLst/>
              </a:prstGeom>
              <a:blipFill>
                <a:blip r:embed="rId3"/>
                <a:stretch>
                  <a:fillRect l="-2870" t="-153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C7620B-A0B8-BFF1-7DA8-7280B8CF9263}"/>
                  </a:ext>
                </a:extLst>
              </p:cNvPr>
              <p:cNvSpPr txBox="1"/>
              <p:nvPr/>
            </p:nvSpPr>
            <p:spPr>
              <a:xfrm>
                <a:off x="670942" y="2924944"/>
                <a:ext cx="6096000" cy="44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C7620B-A0B8-BFF1-7DA8-7280B8CF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2" y="2924944"/>
                <a:ext cx="6096000" cy="447558"/>
              </a:xfrm>
              <a:prstGeom prst="rect">
                <a:avLst/>
              </a:prstGeom>
              <a:blipFill>
                <a:blip r:embed="rId4"/>
                <a:stretch>
                  <a:fillRect t="-67123" b="-9315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02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B1E97-0049-E21A-806F-51974514C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69B3E-6BA6-1C47-ED1B-40B6497F6E5B}"/>
              </a:ext>
            </a:extLst>
          </p:cNvPr>
          <p:cNvSpPr txBox="1"/>
          <p:nvPr/>
        </p:nvSpPr>
        <p:spPr>
          <a:xfrm>
            <a:off x="1630710" y="1340768"/>
            <a:ext cx="9001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IE" sz="8000" dirty="0">
                <a:latin typeface="+mn-lt"/>
              </a:rPr>
              <a:t>END</a:t>
            </a:r>
            <a:endParaRPr lang="en-DK" sz="8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13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58" y="1813474"/>
            <a:ext cx="10840028" cy="2706458"/>
          </a:xfrm>
        </p:spPr>
        <p:txBody>
          <a:bodyPr/>
          <a:lstStyle/>
          <a:p>
            <a:r>
              <a:rPr lang="en-US" sz="4000" dirty="0"/>
              <a:t>Quantifying the amount of excess noise due to residual phase noise in a CVQKD system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58" y="3166703"/>
            <a:ext cx="10840028" cy="1660654"/>
          </a:xfrm>
        </p:spPr>
        <p:txBody>
          <a:bodyPr anchor="t"/>
          <a:lstStyle/>
          <a:p>
            <a:r>
              <a:rPr lang="en-GB" b="1" dirty="0"/>
              <a:t>Hou-Man Chin</a:t>
            </a:r>
            <a:r>
              <a:rPr lang="en-GB" dirty="0"/>
              <a:t>, Ulrik Andersen, Tobias Gehring</a:t>
            </a:r>
            <a:endParaRPr lang="en-GB" b="1" dirty="0"/>
          </a:p>
          <a:p>
            <a:r>
              <a:rPr lang="en-GB" dirty="0"/>
              <a:t>DTU Physics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EB302-1790-FF9D-A7EF-69AE4F41CC93}"/>
              </a:ext>
            </a:extLst>
          </p:cNvPr>
          <p:cNvSpPr/>
          <p:nvPr/>
        </p:nvSpPr>
        <p:spPr bwMode="auto">
          <a:xfrm>
            <a:off x="25473" y="4972260"/>
            <a:ext cx="12190413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7" name="Picture 4" descr="Danmarks Grundforskningsfond">
            <a:extLst>
              <a:ext uri="{FF2B5EF4-FFF2-40B4-BE49-F238E27FC236}">
                <a16:creationId xmlns:a16="http://schemas.microsoft.com/office/drawing/2014/main" id="{C387F849-0F2F-24CA-EF45-CC333005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260"/>
            <a:ext cx="2857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novation Fund Denmark backs Sea Impact - Sea Impact">
            <a:extLst>
              <a:ext uri="{FF2B5EF4-FFF2-40B4-BE49-F238E27FC236}">
                <a16:creationId xmlns:a16="http://schemas.microsoft.com/office/drawing/2014/main" id="{013D9E01-C404-415C-64E0-CACE0175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39" y="5446220"/>
            <a:ext cx="3142878" cy="3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uantERA">
            <a:extLst>
              <a:ext uri="{FF2B5EF4-FFF2-40B4-BE49-F238E27FC236}">
                <a16:creationId xmlns:a16="http://schemas.microsoft.com/office/drawing/2014/main" id="{B141FF60-B2D7-65A8-3625-7BDA0ADB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5334210"/>
            <a:ext cx="23145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EC17D7-BB22-566F-5FE0-4DC08D3FF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70" y="5085184"/>
            <a:ext cx="2734072" cy="96496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0F5016-63C2-4ACC-B71F-E3F7B6F4457D}"/>
              </a:ext>
            </a:extLst>
          </p:cNvPr>
          <p:cNvCxnSpPr/>
          <p:nvPr/>
        </p:nvCxnSpPr>
        <p:spPr>
          <a:xfrm flipH="1">
            <a:off x="6879139" y="2676673"/>
            <a:ext cx="20576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E11EEA-ADF7-44C3-AAE0-7CC50EC74BD9}"/>
              </a:ext>
            </a:extLst>
          </p:cNvPr>
          <p:cNvCxnSpPr/>
          <p:nvPr/>
        </p:nvCxnSpPr>
        <p:spPr>
          <a:xfrm flipH="1">
            <a:off x="5057341" y="2993053"/>
            <a:ext cx="17997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B14343-63E1-4A96-97CE-026572014DAF}"/>
              </a:ext>
            </a:extLst>
          </p:cNvPr>
          <p:cNvSpPr txBox="1"/>
          <p:nvPr/>
        </p:nvSpPr>
        <p:spPr>
          <a:xfrm>
            <a:off x="3148993" y="2009961"/>
            <a:ext cx="4140815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communication channels,</a:t>
            </a:r>
          </a:p>
          <a:p>
            <a:r>
              <a:rPr lang="en-US" dirty="0"/>
              <a:t>e.g., optical fiber links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08844-8539-432F-ACF2-37F752F3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948" y="1920416"/>
            <a:ext cx="1403882" cy="16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94905F-75D6-420A-AE4E-220144C77334}"/>
              </a:ext>
            </a:extLst>
          </p:cNvPr>
          <p:cNvGrpSpPr/>
          <p:nvPr/>
        </p:nvGrpSpPr>
        <p:grpSpPr>
          <a:xfrm>
            <a:off x="4887602" y="2848146"/>
            <a:ext cx="552874" cy="605491"/>
            <a:chOff x="2584637" y="4243832"/>
            <a:chExt cx="697991" cy="1124452"/>
          </a:xfrm>
        </p:grpSpPr>
        <p:sp>
          <p:nvSpPr>
            <p:cNvPr id="9" name="Can 9">
              <a:extLst>
                <a:ext uri="{FF2B5EF4-FFF2-40B4-BE49-F238E27FC236}">
                  <a16:creationId xmlns:a16="http://schemas.microsoft.com/office/drawing/2014/main" id="{B9527086-CA8A-4F57-9970-449700EADA9D}"/>
                </a:ext>
              </a:extLst>
            </p:cNvPr>
            <p:cNvSpPr/>
            <p:nvPr/>
          </p:nvSpPr>
          <p:spPr>
            <a:xfrm>
              <a:off x="2584772" y="5162400"/>
              <a:ext cx="697856" cy="205884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E74701-4572-44E6-84DB-86B874490508}"/>
                </a:ext>
              </a:extLst>
            </p:cNvPr>
            <p:cNvGrpSpPr/>
            <p:nvPr/>
          </p:nvGrpSpPr>
          <p:grpSpPr>
            <a:xfrm>
              <a:off x="2666865" y="4724400"/>
              <a:ext cx="533535" cy="510684"/>
              <a:chOff x="1530028" y="4595042"/>
              <a:chExt cx="533535" cy="510684"/>
            </a:xfrm>
          </p:grpSpPr>
          <p:sp>
            <p:nvSpPr>
              <p:cNvPr id="17" name="Can 17">
                <a:extLst>
                  <a:ext uri="{FF2B5EF4-FFF2-40B4-BE49-F238E27FC236}">
                    <a16:creationId xmlns:a16="http://schemas.microsoft.com/office/drawing/2014/main" id="{83420020-5D69-49D8-A08C-A878AC4565F1}"/>
                  </a:ext>
                </a:extLst>
              </p:cNvPr>
              <p:cNvSpPr/>
              <p:nvPr/>
            </p:nvSpPr>
            <p:spPr>
              <a:xfrm>
                <a:off x="1530163" y="48998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an 18">
                <a:extLst>
                  <a:ext uri="{FF2B5EF4-FFF2-40B4-BE49-F238E27FC236}">
                    <a16:creationId xmlns:a16="http://schemas.microsoft.com/office/drawing/2014/main" id="{7BF9E670-8949-44A6-9475-6708D1C7BDB4}"/>
                  </a:ext>
                </a:extLst>
              </p:cNvPr>
              <p:cNvSpPr/>
              <p:nvPr/>
            </p:nvSpPr>
            <p:spPr>
              <a:xfrm>
                <a:off x="1530163" y="48236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an 19">
                <a:extLst>
                  <a:ext uri="{FF2B5EF4-FFF2-40B4-BE49-F238E27FC236}">
                    <a16:creationId xmlns:a16="http://schemas.microsoft.com/office/drawing/2014/main" id="{25A34FC0-BEFD-478B-BE70-1ABD4437166F}"/>
                  </a:ext>
                </a:extLst>
              </p:cNvPr>
              <p:cNvSpPr/>
              <p:nvPr/>
            </p:nvSpPr>
            <p:spPr>
              <a:xfrm>
                <a:off x="1530163" y="47474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an 20">
                <a:extLst>
                  <a:ext uri="{FF2B5EF4-FFF2-40B4-BE49-F238E27FC236}">
                    <a16:creationId xmlns:a16="http://schemas.microsoft.com/office/drawing/2014/main" id="{E4CA4EAD-6FE1-46EC-8323-C1A04094BDC7}"/>
                  </a:ext>
                </a:extLst>
              </p:cNvPr>
              <p:cNvSpPr/>
              <p:nvPr/>
            </p:nvSpPr>
            <p:spPr>
              <a:xfrm>
                <a:off x="1530163" y="46712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Can 21">
                <a:extLst>
                  <a:ext uri="{FF2B5EF4-FFF2-40B4-BE49-F238E27FC236}">
                    <a16:creationId xmlns:a16="http://schemas.microsoft.com/office/drawing/2014/main" id="{0A384C7C-89EC-478C-8F75-4F3AB06868CC}"/>
                  </a:ext>
                </a:extLst>
              </p:cNvPr>
              <p:cNvSpPr/>
              <p:nvPr/>
            </p:nvSpPr>
            <p:spPr>
              <a:xfrm>
                <a:off x="1530028" y="45950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Can 11">
              <a:extLst>
                <a:ext uri="{FF2B5EF4-FFF2-40B4-BE49-F238E27FC236}">
                  <a16:creationId xmlns:a16="http://schemas.microsoft.com/office/drawing/2014/main" id="{50ECBEF1-B554-488F-85E4-85B12AC4008E}"/>
                </a:ext>
              </a:extLst>
            </p:cNvPr>
            <p:cNvSpPr/>
            <p:nvPr/>
          </p:nvSpPr>
          <p:spPr>
            <a:xfrm>
              <a:off x="2667000" y="46482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n 12">
              <a:extLst>
                <a:ext uri="{FF2B5EF4-FFF2-40B4-BE49-F238E27FC236}">
                  <a16:creationId xmlns:a16="http://schemas.microsoft.com/office/drawing/2014/main" id="{63D61B48-0C62-4735-825C-18EDC905B65F}"/>
                </a:ext>
              </a:extLst>
            </p:cNvPr>
            <p:cNvSpPr/>
            <p:nvPr/>
          </p:nvSpPr>
          <p:spPr>
            <a:xfrm>
              <a:off x="2667000" y="45720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n 13">
              <a:extLst>
                <a:ext uri="{FF2B5EF4-FFF2-40B4-BE49-F238E27FC236}">
                  <a16:creationId xmlns:a16="http://schemas.microsoft.com/office/drawing/2014/main" id="{377F9C7D-DA12-4C06-B803-5EED9663DC24}"/>
                </a:ext>
              </a:extLst>
            </p:cNvPr>
            <p:cNvSpPr/>
            <p:nvPr/>
          </p:nvSpPr>
          <p:spPr>
            <a:xfrm>
              <a:off x="2667000" y="44958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n 14">
              <a:extLst>
                <a:ext uri="{FF2B5EF4-FFF2-40B4-BE49-F238E27FC236}">
                  <a16:creationId xmlns:a16="http://schemas.microsoft.com/office/drawing/2014/main" id="{86313AC9-BAF1-4B9F-B189-55C5AFD47213}"/>
                </a:ext>
              </a:extLst>
            </p:cNvPr>
            <p:cNvSpPr/>
            <p:nvPr/>
          </p:nvSpPr>
          <p:spPr>
            <a:xfrm>
              <a:off x="2667000" y="44196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an 15">
              <a:extLst>
                <a:ext uri="{FF2B5EF4-FFF2-40B4-BE49-F238E27FC236}">
                  <a16:creationId xmlns:a16="http://schemas.microsoft.com/office/drawing/2014/main" id="{10245579-2511-4EB1-8003-88741EA26F09}"/>
                </a:ext>
              </a:extLst>
            </p:cNvPr>
            <p:cNvSpPr/>
            <p:nvPr/>
          </p:nvSpPr>
          <p:spPr>
            <a:xfrm>
              <a:off x="2666865" y="43434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n 16">
              <a:extLst>
                <a:ext uri="{FF2B5EF4-FFF2-40B4-BE49-F238E27FC236}">
                  <a16:creationId xmlns:a16="http://schemas.microsoft.com/office/drawing/2014/main" id="{55056502-3410-46F0-A72E-3F287EFC0E5E}"/>
                </a:ext>
              </a:extLst>
            </p:cNvPr>
            <p:cNvSpPr/>
            <p:nvPr/>
          </p:nvSpPr>
          <p:spPr>
            <a:xfrm>
              <a:off x="2584637" y="4243832"/>
              <a:ext cx="697856" cy="205884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18405D-4046-4C44-8CE2-C2ACFF968BFD}"/>
              </a:ext>
            </a:extLst>
          </p:cNvPr>
          <p:cNvCxnSpPr/>
          <p:nvPr/>
        </p:nvCxnSpPr>
        <p:spPr>
          <a:xfrm flipH="1">
            <a:off x="2666652" y="3326479"/>
            <a:ext cx="2303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C:\stuff\research\thesisMaterials\presentation\figs\Alice.png">
            <a:extLst>
              <a:ext uri="{FF2B5EF4-FFF2-40B4-BE49-F238E27FC236}">
                <a16:creationId xmlns:a16="http://schemas.microsoft.com/office/drawing/2014/main" id="{DFE37B33-C91A-4993-8910-3950D2D1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48" y="2581530"/>
            <a:ext cx="1301214" cy="16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E42F663-51EF-4DAE-8F8D-0BEE141B64A1}"/>
              </a:ext>
            </a:extLst>
          </p:cNvPr>
          <p:cNvGrpSpPr/>
          <p:nvPr/>
        </p:nvGrpSpPr>
        <p:grpSpPr>
          <a:xfrm>
            <a:off x="6552346" y="2518749"/>
            <a:ext cx="552874" cy="605491"/>
            <a:chOff x="2584637" y="4243832"/>
            <a:chExt cx="697991" cy="1124452"/>
          </a:xfrm>
        </p:grpSpPr>
        <p:sp>
          <p:nvSpPr>
            <p:cNvPr id="25" name="Can 25">
              <a:extLst>
                <a:ext uri="{FF2B5EF4-FFF2-40B4-BE49-F238E27FC236}">
                  <a16:creationId xmlns:a16="http://schemas.microsoft.com/office/drawing/2014/main" id="{B71606B4-4A77-4FB3-A546-A0ED998507B9}"/>
                </a:ext>
              </a:extLst>
            </p:cNvPr>
            <p:cNvSpPr/>
            <p:nvPr/>
          </p:nvSpPr>
          <p:spPr>
            <a:xfrm>
              <a:off x="2584772" y="5162400"/>
              <a:ext cx="697856" cy="205884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72EE4F-F228-41FD-A0CD-D89BEB195987}"/>
                </a:ext>
              </a:extLst>
            </p:cNvPr>
            <p:cNvGrpSpPr/>
            <p:nvPr/>
          </p:nvGrpSpPr>
          <p:grpSpPr>
            <a:xfrm>
              <a:off x="2666865" y="4724400"/>
              <a:ext cx="533535" cy="510684"/>
              <a:chOff x="1530028" y="4595042"/>
              <a:chExt cx="533535" cy="510684"/>
            </a:xfrm>
          </p:grpSpPr>
          <p:sp>
            <p:nvSpPr>
              <p:cNvPr id="33" name="Can 33">
                <a:extLst>
                  <a:ext uri="{FF2B5EF4-FFF2-40B4-BE49-F238E27FC236}">
                    <a16:creationId xmlns:a16="http://schemas.microsoft.com/office/drawing/2014/main" id="{9F220C5B-FC34-4DEA-866C-D750BB098E08}"/>
                  </a:ext>
                </a:extLst>
              </p:cNvPr>
              <p:cNvSpPr/>
              <p:nvPr/>
            </p:nvSpPr>
            <p:spPr>
              <a:xfrm>
                <a:off x="1530163" y="48998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an 34">
                <a:extLst>
                  <a:ext uri="{FF2B5EF4-FFF2-40B4-BE49-F238E27FC236}">
                    <a16:creationId xmlns:a16="http://schemas.microsoft.com/office/drawing/2014/main" id="{9AD42524-22FF-4B1A-8A86-702BA52C63E3}"/>
                  </a:ext>
                </a:extLst>
              </p:cNvPr>
              <p:cNvSpPr/>
              <p:nvPr/>
            </p:nvSpPr>
            <p:spPr>
              <a:xfrm>
                <a:off x="1530163" y="48236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Can 35">
                <a:extLst>
                  <a:ext uri="{FF2B5EF4-FFF2-40B4-BE49-F238E27FC236}">
                    <a16:creationId xmlns:a16="http://schemas.microsoft.com/office/drawing/2014/main" id="{93DC1547-59BF-4D10-8433-5959A75D92E9}"/>
                  </a:ext>
                </a:extLst>
              </p:cNvPr>
              <p:cNvSpPr/>
              <p:nvPr/>
            </p:nvSpPr>
            <p:spPr>
              <a:xfrm>
                <a:off x="1530163" y="47474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Can 36">
                <a:extLst>
                  <a:ext uri="{FF2B5EF4-FFF2-40B4-BE49-F238E27FC236}">
                    <a16:creationId xmlns:a16="http://schemas.microsoft.com/office/drawing/2014/main" id="{6961AF44-FEE3-4DE2-BEFB-49123B7F626D}"/>
                  </a:ext>
                </a:extLst>
              </p:cNvPr>
              <p:cNvSpPr/>
              <p:nvPr/>
            </p:nvSpPr>
            <p:spPr>
              <a:xfrm>
                <a:off x="1530163" y="46712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Can 37">
                <a:extLst>
                  <a:ext uri="{FF2B5EF4-FFF2-40B4-BE49-F238E27FC236}">
                    <a16:creationId xmlns:a16="http://schemas.microsoft.com/office/drawing/2014/main" id="{6161EB21-CC8C-4E20-B116-4DA7F61FB07A}"/>
                  </a:ext>
                </a:extLst>
              </p:cNvPr>
              <p:cNvSpPr/>
              <p:nvPr/>
            </p:nvSpPr>
            <p:spPr>
              <a:xfrm>
                <a:off x="1530028" y="4595042"/>
                <a:ext cx="533400" cy="205884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2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Can 27">
              <a:extLst>
                <a:ext uri="{FF2B5EF4-FFF2-40B4-BE49-F238E27FC236}">
                  <a16:creationId xmlns:a16="http://schemas.microsoft.com/office/drawing/2014/main" id="{82B29AA4-2DB4-44FA-9D8D-ECB5EB23DA3E}"/>
                </a:ext>
              </a:extLst>
            </p:cNvPr>
            <p:cNvSpPr/>
            <p:nvPr/>
          </p:nvSpPr>
          <p:spPr>
            <a:xfrm>
              <a:off x="2667000" y="46482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n 28">
              <a:extLst>
                <a:ext uri="{FF2B5EF4-FFF2-40B4-BE49-F238E27FC236}">
                  <a16:creationId xmlns:a16="http://schemas.microsoft.com/office/drawing/2014/main" id="{DA145836-AC0F-4CC5-9109-107C4446F0E8}"/>
                </a:ext>
              </a:extLst>
            </p:cNvPr>
            <p:cNvSpPr/>
            <p:nvPr/>
          </p:nvSpPr>
          <p:spPr>
            <a:xfrm>
              <a:off x="2667000" y="45720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an 29">
              <a:extLst>
                <a:ext uri="{FF2B5EF4-FFF2-40B4-BE49-F238E27FC236}">
                  <a16:creationId xmlns:a16="http://schemas.microsoft.com/office/drawing/2014/main" id="{4BB5A629-A326-4797-8677-591BF290263E}"/>
                </a:ext>
              </a:extLst>
            </p:cNvPr>
            <p:cNvSpPr/>
            <p:nvPr/>
          </p:nvSpPr>
          <p:spPr>
            <a:xfrm>
              <a:off x="2667000" y="44958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n 30">
              <a:extLst>
                <a:ext uri="{FF2B5EF4-FFF2-40B4-BE49-F238E27FC236}">
                  <a16:creationId xmlns:a16="http://schemas.microsoft.com/office/drawing/2014/main" id="{B6D51030-B098-4346-9170-B36E02C0398B}"/>
                </a:ext>
              </a:extLst>
            </p:cNvPr>
            <p:cNvSpPr/>
            <p:nvPr/>
          </p:nvSpPr>
          <p:spPr>
            <a:xfrm>
              <a:off x="2667000" y="44196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an 31">
              <a:extLst>
                <a:ext uri="{FF2B5EF4-FFF2-40B4-BE49-F238E27FC236}">
                  <a16:creationId xmlns:a16="http://schemas.microsoft.com/office/drawing/2014/main" id="{2D5EACA4-51C4-4EAC-A310-A1528A7A9D50}"/>
                </a:ext>
              </a:extLst>
            </p:cNvPr>
            <p:cNvSpPr/>
            <p:nvPr/>
          </p:nvSpPr>
          <p:spPr>
            <a:xfrm>
              <a:off x="2666865" y="4343400"/>
              <a:ext cx="533400" cy="205884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an 32">
              <a:extLst>
                <a:ext uri="{FF2B5EF4-FFF2-40B4-BE49-F238E27FC236}">
                  <a16:creationId xmlns:a16="http://schemas.microsoft.com/office/drawing/2014/main" id="{122FBDA1-16DC-4D88-B35C-9C96F037FF6E}"/>
                </a:ext>
              </a:extLst>
            </p:cNvPr>
            <p:cNvSpPr/>
            <p:nvPr/>
          </p:nvSpPr>
          <p:spPr>
            <a:xfrm>
              <a:off x="2584637" y="4243832"/>
              <a:ext cx="697856" cy="205884"/>
            </a:xfrm>
            <a:prstGeom prst="ca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</a:ln>
            <a:scene3d>
              <a:camera prst="perspectiveRelaxed" fov="1500000">
                <a:rot lat="21594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7" descr="C:\stuff\research\thesisMaterials\presentation\figs\Eve.png">
            <a:extLst>
              <a:ext uri="{FF2B5EF4-FFF2-40B4-BE49-F238E27FC236}">
                <a16:creationId xmlns:a16="http://schemas.microsoft.com/office/drawing/2014/main" id="{0C0132E2-EA26-4C12-A0A8-C006C943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10" y="2613396"/>
            <a:ext cx="2938360" cy="22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stuff\research\thesisMaterials\presentation\figs\ciphertext.png">
            <a:extLst>
              <a:ext uri="{FF2B5EF4-FFF2-40B4-BE49-F238E27FC236}">
                <a16:creationId xmlns:a16="http://schemas.microsoft.com/office/drawing/2014/main" id="{8B53EF95-6315-4C32-A388-300A0AF8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20" y="3432924"/>
            <a:ext cx="255813" cy="2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stuff\research\thesisMaterials\presentation\figs\ciphertext.png">
            <a:extLst>
              <a:ext uri="{FF2B5EF4-FFF2-40B4-BE49-F238E27FC236}">
                <a16:creationId xmlns:a16="http://schemas.microsoft.com/office/drawing/2014/main" id="{D290DD3B-3384-49DF-B83F-71851AE8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02" y="3432924"/>
            <a:ext cx="255813" cy="2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stuff\research\thesisMaterials\presentation\figs\ciphertext.png">
            <a:extLst>
              <a:ext uri="{FF2B5EF4-FFF2-40B4-BE49-F238E27FC236}">
                <a16:creationId xmlns:a16="http://schemas.microsoft.com/office/drawing/2014/main" id="{42D2730F-F548-46C9-A32A-95C02BE5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60" y="3432924"/>
            <a:ext cx="255813" cy="2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12552E8-203F-4335-B925-593FB3AF1C67}"/>
              </a:ext>
            </a:extLst>
          </p:cNvPr>
          <p:cNvSpPr txBox="1"/>
          <p:nvPr/>
        </p:nvSpPr>
        <p:spPr>
          <a:xfrm>
            <a:off x="3123794" y="3225253"/>
            <a:ext cx="521229" cy="58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…</a:t>
            </a:r>
            <a:endParaRPr lang="en-GB" sz="3200" dirty="0">
              <a:solidFill>
                <a:srgbClr val="00B05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56750A-D468-4432-A74D-A09C5188AD84}"/>
              </a:ext>
            </a:extLst>
          </p:cNvPr>
          <p:cNvGrpSpPr/>
          <p:nvPr/>
        </p:nvGrpSpPr>
        <p:grpSpPr>
          <a:xfrm>
            <a:off x="7238058" y="2539542"/>
            <a:ext cx="1381556" cy="584699"/>
            <a:chOff x="5867400" y="2065522"/>
            <a:chExt cx="1381736" cy="584775"/>
          </a:xfrm>
        </p:grpSpPr>
        <p:pic>
          <p:nvPicPr>
            <p:cNvPr id="44" name="Picture 9" descr="C:\stuff\research\thesisMaterials\presentation\figs\ciphertext2.png">
              <a:extLst>
                <a:ext uri="{FF2B5EF4-FFF2-40B4-BE49-F238E27FC236}">
                  <a16:creationId xmlns:a16="http://schemas.microsoft.com/office/drawing/2014/main" id="{E42F006C-D1EE-4D97-A680-E1612F0EB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68000"/>
              <a:ext cx="255600" cy="2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C:\stuff\research\thesisMaterials\presentation\figs\ciphertext2.png">
              <a:extLst>
                <a:ext uri="{FF2B5EF4-FFF2-40B4-BE49-F238E27FC236}">
                  <a16:creationId xmlns:a16="http://schemas.microsoft.com/office/drawing/2014/main" id="{39BF8FAF-3D0D-4ED6-BBE3-DC8AAE44A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290" y="226800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C:\stuff\research\thesisMaterials\presentation\figs\ciphertext2.png">
              <a:extLst>
                <a:ext uri="{FF2B5EF4-FFF2-40B4-BE49-F238E27FC236}">
                  <a16:creationId xmlns:a16="http://schemas.microsoft.com/office/drawing/2014/main" id="{3D325DF7-078E-4971-85EA-753DB4F87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642" y="226800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07761F-CE04-4833-9EA2-C49B6EF3E047}"/>
                </a:ext>
              </a:extLst>
            </p:cNvPr>
            <p:cNvSpPr txBox="1"/>
            <p:nvPr/>
          </p:nvSpPr>
          <p:spPr>
            <a:xfrm>
              <a:off x="6727839" y="2065522"/>
              <a:ext cx="5212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</a:rPr>
                <a:t>…</a:t>
              </a:r>
              <a:endParaRPr lang="en-GB" sz="3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2C98FCE-EB02-45A2-B1B6-01AFC035A7EC}"/>
              </a:ext>
            </a:extLst>
          </p:cNvPr>
          <p:cNvSpPr txBox="1"/>
          <p:nvPr/>
        </p:nvSpPr>
        <p:spPr>
          <a:xfrm>
            <a:off x="3359662" y="3715056"/>
            <a:ext cx="1234472" cy="707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ciphertexts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Bob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1DA3D0-3503-4497-830F-B9227731DE74}"/>
              </a:ext>
            </a:extLst>
          </p:cNvPr>
          <p:cNvSpPr txBox="1"/>
          <p:nvPr/>
        </p:nvSpPr>
        <p:spPr>
          <a:xfrm>
            <a:off x="7188504" y="3068809"/>
            <a:ext cx="1234472" cy="707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ciphertexts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Alice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8B369F-5733-47C0-96D4-6D1257FA5226}"/>
              </a:ext>
            </a:extLst>
          </p:cNvPr>
          <p:cNvSpPr txBox="1"/>
          <p:nvPr/>
        </p:nvSpPr>
        <p:spPr>
          <a:xfrm>
            <a:off x="884898" y="2494444"/>
            <a:ext cx="950777" cy="4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Alice</a:t>
            </a:r>
            <a:endParaRPr lang="en-GB" sz="2200" b="1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490E2A-C371-4B79-BD71-70A6A78A9256}"/>
              </a:ext>
            </a:extLst>
          </p:cNvPr>
          <p:cNvSpPr txBox="1"/>
          <p:nvPr/>
        </p:nvSpPr>
        <p:spPr>
          <a:xfrm>
            <a:off x="10095961" y="1710652"/>
            <a:ext cx="790498" cy="4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Bob</a:t>
            </a:r>
            <a:endParaRPr lang="en-GB" sz="2200" b="1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1E768B-199C-4DBC-B428-8212ADDB1BF7}"/>
              </a:ext>
            </a:extLst>
          </p:cNvPr>
          <p:cNvSpPr txBox="1"/>
          <p:nvPr/>
        </p:nvSpPr>
        <p:spPr>
          <a:xfrm>
            <a:off x="1870644" y="5257563"/>
            <a:ext cx="84301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the actual communication, can Alice and Bob also exchange the key over the public channel safely, i.e. prevent Eve from also knowing it?</a:t>
            </a:r>
            <a:endParaRPr lang="en-GB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3796E5B1-D30E-479E-874D-1B5E954813A7}"/>
              </a:ext>
            </a:extLst>
          </p:cNvPr>
          <p:cNvSpPr txBox="1">
            <a:spLocks noChangeArrowheads="1"/>
          </p:cNvSpPr>
          <p:nvPr/>
        </p:nvSpPr>
        <p:spPr>
          <a:xfrm>
            <a:off x="1955207" y="432000"/>
            <a:ext cx="501313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CVQKD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1955207" y="432000"/>
            <a:ext cx="501313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CVQKD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Content Placeholder 2"/>
          <p:cNvSpPr txBox="1">
            <a:spLocks/>
          </p:cNvSpPr>
          <p:nvPr/>
        </p:nvSpPr>
        <p:spPr>
          <a:xfrm>
            <a:off x="1883206" y="1124745"/>
            <a:ext cx="7956416" cy="2336847"/>
          </a:xfrm>
          <a:prstGeom prst="rect">
            <a:avLst/>
          </a:prstGeom>
        </p:spPr>
        <p:txBody>
          <a:bodyPr>
            <a:noAutofit/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Information coded in continuous-variable (CV) properties, such as the </a:t>
            </a:r>
            <a:r>
              <a:rPr lang="en-US" sz="1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amplitude</a:t>
            </a:r>
            <a:r>
              <a:rPr lang="en-US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and </a:t>
            </a:r>
            <a:r>
              <a:rPr lang="en-US" sz="1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phase</a:t>
            </a:r>
            <a:r>
              <a:rPr lang="en-US" sz="1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quadratures. </a:t>
            </a:r>
          </a:p>
          <a:p>
            <a:endParaRPr lang="en-US" sz="600" kern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800" kern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Coherent communication: Common phase reference using a </a:t>
            </a:r>
            <a:r>
              <a:rPr lang="en-US" sz="1800" i="1" kern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local oscillator</a:t>
            </a:r>
            <a:r>
              <a:rPr lang="en-US" sz="1800" kern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(LO).</a:t>
            </a:r>
          </a:p>
          <a:p>
            <a:endParaRPr lang="en-US" sz="600" kern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800" kern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CVQKD transmitter: Encode random bits by means of quadrature modulation. </a:t>
            </a:r>
          </a:p>
          <a:p>
            <a:endParaRPr lang="en-US" sz="600" kern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800" kern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CVQKD receiver: Decode using quadrature measurements (one or both simultaneously)</a:t>
            </a:r>
            <a:endParaRPr lang="en-US" sz="800" kern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13994" y="3597035"/>
            <a:ext cx="4045705" cy="2017010"/>
            <a:chOff x="424380" y="2008023"/>
            <a:chExt cx="4045705" cy="2017010"/>
          </a:xfrm>
        </p:grpSpPr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424380" y="2008023"/>
              <a:ext cx="3533141" cy="2017010"/>
            </a:xfrm>
            <a:prstGeom prst="rect">
              <a:avLst/>
            </a:prstGeom>
            <a:solidFill>
              <a:srgbClr val="F5FA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8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49088" y="2145001"/>
              <a:ext cx="4020997" cy="1684024"/>
              <a:chOff x="401149" y="4221088"/>
              <a:chExt cx="4020997" cy="1684024"/>
            </a:xfrm>
          </p:grpSpPr>
          <p:sp>
            <p:nvSpPr>
              <p:cNvPr id="10" name="Text Box 36 1 1"/>
              <p:cNvSpPr txBox="1">
                <a:spLocks noChangeArrowheads="1"/>
              </p:cNvSpPr>
              <p:nvPr/>
            </p:nvSpPr>
            <p:spPr bwMode="auto">
              <a:xfrm>
                <a:off x="943698" y="4317048"/>
                <a:ext cx="69762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solidFill>
                      <a:prstClr val="black"/>
                    </a:solidFill>
                  </a:rPr>
                  <a:t>RNG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858515" y="5563423"/>
                <a:ext cx="844200" cy="4158"/>
              </a:xfrm>
              <a:prstGeom prst="line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80562" y="5571862"/>
                <a:ext cx="2484000" cy="4158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" name="CustomShape 17 1"/>
              <p:cNvSpPr/>
              <p:nvPr/>
            </p:nvSpPr>
            <p:spPr>
              <a:xfrm>
                <a:off x="524204" y="5368623"/>
                <a:ext cx="566451" cy="315001"/>
              </a:xfrm>
              <a:prstGeom prst="parallelogram">
                <a:avLst>
                  <a:gd name="adj" fmla="val 25000"/>
                </a:avLst>
              </a:prstGeom>
              <a:solidFill>
                <a:srgbClr val="E7E6E6">
                  <a:lumMod val="75000"/>
                </a:srgbClr>
              </a:solidFill>
              <a:ln w="25560">
                <a:noFill/>
              </a:ln>
            </p:spPr>
            <p:txBody>
              <a:bodyPr/>
              <a:lstStyle/>
              <a:p>
                <a:endParaRPr lang="en-DK"/>
              </a:p>
            </p:txBody>
          </p:sp>
          <p:sp>
            <p:nvSpPr>
              <p:cNvPr id="14" name="CustomShape 2 2 1"/>
              <p:cNvSpPr/>
              <p:nvPr/>
            </p:nvSpPr>
            <p:spPr>
              <a:xfrm>
                <a:off x="401149" y="5031308"/>
                <a:ext cx="537971" cy="494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>
                    <a:solidFill>
                      <a:srgbClr val="000000"/>
                    </a:solidFill>
                    <a:latin typeface="Arial"/>
                    <a:ea typeface="+mn-ea"/>
                  </a:rPr>
                  <a:t>Tx laser</a:t>
                </a:r>
                <a:endParaRPr sz="1400" b="1" kern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5" name="CustomShape 34 1"/>
              <p:cNvSpPr/>
              <p:nvPr/>
            </p:nvSpPr>
            <p:spPr>
              <a:xfrm>
                <a:off x="3070605" y="5460397"/>
                <a:ext cx="463259" cy="231246"/>
              </a:xfrm>
              <a:prstGeom prst="roundRect">
                <a:avLst>
                  <a:gd name="adj" fmla="val 12277"/>
                </a:avLst>
              </a:prstGeom>
              <a:gradFill>
                <a:gsLst>
                  <a:gs pos="0">
                    <a:srgbClr val="9BBB59"/>
                  </a:gs>
                  <a:gs pos="100000">
                    <a:srgbClr val="000000"/>
                  </a:gs>
                </a:gsLst>
                <a:lin ang="0"/>
              </a:gradFill>
              <a:ln w="25560">
                <a:noFill/>
              </a:ln>
            </p:spPr>
            <p:txBody>
              <a:bodyPr/>
              <a:lstStyle/>
              <a:p>
                <a:endParaRPr lang="en-DK"/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1436156" y="5242770"/>
                <a:ext cx="1247317" cy="655822"/>
              </a:xfrm>
              <a:prstGeom prst="hexagon">
                <a:avLst/>
              </a:prstGeom>
              <a:solidFill>
                <a:srgbClr val="BF9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1" kern="0" dirty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7" name="CustomShape 2 1 1 1"/>
              <p:cNvSpPr/>
              <p:nvPr/>
            </p:nvSpPr>
            <p:spPr>
              <a:xfrm>
                <a:off x="1530537" y="5311837"/>
                <a:ext cx="1086565" cy="561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+mn-ea"/>
                  </a:rPr>
                  <a:t>Quadrature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latin typeface="Arial"/>
                    <a:ea typeface="+mn-ea"/>
                  </a:rPr>
                  <a:t>modulation</a:t>
                </a:r>
                <a:endParaRPr sz="1400" b="1" kern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8" name="Text Box 36 3"/>
              <p:cNvSpPr txBox="1">
                <a:spLocks noChangeArrowheads="1"/>
              </p:cNvSpPr>
              <p:nvPr/>
            </p:nvSpPr>
            <p:spPr bwMode="auto">
              <a:xfrm>
                <a:off x="2773484" y="4903199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r>
                  <a:rPr lang="en-US" b="1" dirty="0">
                    <a:solidFill>
                      <a:prstClr val="black"/>
                    </a:solidFill>
                  </a:rPr>
                  <a:t>Variable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b="1" dirty="0">
                    <a:solidFill>
                      <a:prstClr val="black"/>
                    </a:solidFill>
                  </a:rPr>
                  <a:t>attenuator</a:t>
                </a:r>
              </a:p>
            </p:txBody>
          </p: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>
                <a:off x="1594379" y="4221088"/>
                <a:ext cx="959306" cy="468000"/>
                <a:chOff x="1225907" y="3948979"/>
                <a:chExt cx="1091320" cy="532406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>
                  <a:off x="1225907" y="3948979"/>
                  <a:ext cx="1091320" cy="53240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/>
                </a:p>
              </p:txBody>
            </p:sp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03874" y="3984565"/>
                  <a:ext cx="960757" cy="451665"/>
                </a:xfrm>
                <a:prstGeom prst="rect">
                  <a:avLst/>
                </a:prstGeom>
              </p:spPr>
            </p:pic>
          </p:grp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051720" y="4690047"/>
                <a:ext cx="0" cy="55080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CustomShape 2 1 3"/>
              <p:cNvSpPr/>
              <p:nvPr/>
            </p:nvSpPr>
            <p:spPr>
              <a:xfrm>
                <a:off x="3932577" y="5575351"/>
                <a:ext cx="489569" cy="329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i="1" kern="0" dirty="0">
                    <a:solidFill>
                      <a:srgbClr val="000000"/>
                    </a:solidFill>
                    <a:latin typeface="Arial"/>
                    <a:ea typeface="+mn-ea"/>
                  </a:rPr>
                  <a:t>Sig</a:t>
                </a:r>
                <a:endParaRPr sz="1800" b="1" kern="0" baseline="-2500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527255" y="3667177"/>
            <a:ext cx="3857129" cy="2075141"/>
            <a:chOff x="5179367" y="1242029"/>
            <a:chExt cx="3857129" cy="2075141"/>
          </a:xfrm>
        </p:grpSpPr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939600" y="1242029"/>
              <a:ext cx="3096896" cy="2075141"/>
            </a:xfrm>
            <a:prstGeom prst="rect">
              <a:avLst/>
            </a:prstGeom>
            <a:solidFill>
              <a:srgbClr val="99CC00">
                <a:alpha val="1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6701706" y="2537460"/>
              <a:ext cx="140615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black"/>
                  </a:solidFill>
                  <a:ea typeface="+mn-ea"/>
                </a:rPr>
                <a:t>50/50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prstClr val="black"/>
                  </a:solidFill>
                  <a:ea typeface="+mn-ea"/>
                </a:rPr>
                <a:t>beamsplitter</a:t>
              </a:r>
              <a:endParaRPr lang="en-US" b="1" kern="0" dirty="0">
                <a:solidFill>
                  <a:prstClr val="black"/>
                </a:solidFill>
                <a:ea typeface="+mn-ea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75486" y="1712705"/>
              <a:ext cx="2153593" cy="1470369"/>
              <a:chOff x="8538743" y="2722019"/>
              <a:chExt cx="2664000" cy="1820759"/>
            </a:xfrm>
          </p:grpSpPr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8538743" y="2722019"/>
                <a:ext cx="2664000" cy="1820759"/>
                <a:chOff x="8538743" y="2722023"/>
                <a:chExt cx="2362200" cy="161448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9473780" y="2917285"/>
                  <a:ext cx="1069975" cy="1225550"/>
                  <a:chOff x="5522862" y="2857986"/>
                  <a:chExt cx="1069975" cy="1225550"/>
                </a:xfrm>
              </p:grpSpPr>
              <p:cxnSp>
                <p:nvCxnSpPr>
                  <p:cNvPr id="54" name="AutoShape 12 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22862" y="2857986"/>
                    <a:ext cx="1069975" cy="611188"/>
                  </a:xfrm>
                  <a:prstGeom prst="curvedConnector3">
                    <a:avLst>
                      <a:gd name="adj1" fmla="val 65833"/>
                    </a:avLst>
                  </a:prstGeom>
                  <a:noFill/>
                  <a:ln w="317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" name="AutoShape 16 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22862" y="3448536"/>
                    <a:ext cx="1069975" cy="635000"/>
                  </a:xfrm>
                  <a:prstGeom prst="curvedConnector3">
                    <a:avLst>
                      <a:gd name="adj1" fmla="val 69167"/>
                    </a:avLst>
                  </a:prstGeom>
                  <a:noFill/>
                  <a:ln w="317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8" name="AutoShape 25 1"/>
                <p:cNvSpPr>
                  <a:spLocks noChangeArrowheads="1"/>
                </p:cNvSpPr>
                <p:nvPr/>
              </p:nvSpPr>
              <p:spPr bwMode="auto">
                <a:xfrm>
                  <a:off x="10472318" y="3942810"/>
                  <a:ext cx="428625" cy="393700"/>
                </a:xfrm>
                <a:prstGeom prst="flowChartDelay">
                  <a:avLst/>
                </a:prstGeom>
                <a:solidFill>
                  <a:srgbClr val="E7E6E6">
                    <a:lumMod val="9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1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49" name="AutoShape 26 1"/>
                <p:cNvSpPr>
                  <a:spLocks noChangeArrowheads="1"/>
                </p:cNvSpPr>
                <p:nvPr/>
              </p:nvSpPr>
              <p:spPr bwMode="auto">
                <a:xfrm>
                  <a:off x="10472318" y="2722023"/>
                  <a:ext cx="428625" cy="392112"/>
                </a:xfrm>
                <a:prstGeom prst="flowChartDelay">
                  <a:avLst/>
                </a:prstGeom>
                <a:solidFill>
                  <a:srgbClr val="E7E6E6">
                    <a:lumMod val="90000"/>
                  </a:srgbClr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1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 flipH="1">
                  <a:off x="8538743" y="2917285"/>
                  <a:ext cx="1069975" cy="1225550"/>
                  <a:chOff x="3592458" y="3010386"/>
                  <a:chExt cx="1069975" cy="1225550"/>
                </a:xfrm>
              </p:grpSpPr>
              <p:cxnSp>
                <p:nvCxnSpPr>
                  <p:cNvPr id="52" name="AutoShape 12 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92458" y="3010386"/>
                    <a:ext cx="1069975" cy="611188"/>
                  </a:xfrm>
                  <a:prstGeom prst="curvedConnector3">
                    <a:avLst>
                      <a:gd name="adj1" fmla="val 65833"/>
                    </a:avLst>
                  </a:prstGeom>
                  <a:noFill/>
                  <a:ln w="317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" name="AutoShape 16 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92458" y="3600936"/>
                    <a:ext cx="1069975" cy="635000"/>
                  </a:xfrm>
                  <a:prstGeom prst="curvedConnector3">
                    <a:avLst>
                      <a:gd name="adj1" fmla="val 69167"/>
                    </a:avLst>
                  </a:prstGeom>
                  <a:noFill/>
                  <a:ln w="3175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51" name="AutoShape 17 1"/>
                <p:cNvSpPr>
                  <a:spLocks noChangeArrowheads="1"/>
                </p:cNvSpPr>
                <p:nvPr/>
              </p:nvSpPr>
              <p:spPr bwMode="auto">
                <a:xfrm>
                  <a:off x="9224418" y="3453860"/>
                  <a:ext cx="569912" cy="131763"/>
                </a:xfrm>
                <a:prstGeom prst="roundRect">
                  <a:avLst>
                    <a:gd name="adj" fmla="val 16667"/>
                  </a:avLst>
                </a:prstGeom>
                <a:solidFill>
                  <a:sysClr val="windowText" lastClr="00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b="1" kern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10752294" y="2733909"/>
                <a:ext cx="180000" cy="422808"/>
                <a:chOff x="10799919" y="2730734"/>
                <a:chExt cx="180000" cy="422808"/>
              </a:xfrm>
            </p:grpSpPr>
            <p:sp>
              <p:nvSpPr>
                <p:cNvPr id="43" name="Isosceles Triangle 42"/>
                <p:cNvSpPr/>
                <p:nvPr/>
              </p:nvSpPr>
              <p:spPr>
                <a:xfrm>
                  <a:off x="10813708" y="2859773"/>
                  <a:ext cx="152421" cy="179922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1" kern="0">
                    <a:solidFill>
                      <a:prstClr val="white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0799919" y="2862056"/>
                  <a:ext cx="180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10678515" y="2940175"/>
                  <a:ext cx="422808" cy="39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10747801" y="4109374"/>
                <a:ext cx="180000" cy="422808"/>
                <a:chOff x="10799919" y="2730734"/>
                <a:chExt cx="180000" cy="422808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10813708" y="2859773"/>
                  <a:ext cx="152421" cy="179922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1" kern="0">
                    <a:solidFill>
                      <a:prstClr val="white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0799919" y="2862056"/>
                  <a:ext cx="180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10678515" y="2940175"/>
                  <a:ext cx="422808" cy="39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28" name="Right Bracket 27"/>
            <p:cNvSpPr/>
            <p:nvPr/>
          </p:nvSpPr>
          <p:spPr>
            <a:xfrm>
              <a:off x="8627501" y="1899162"/>
              <a:ext cx="156903" cy="1110768"/>
            </a:xfrm>
            <a:prstGeom prst="rightBracke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604319" y="2256272"/>
              <a:ext cx="360169" cy="338314"/>
              <a:chOff x="11190487" y="3469665"/>
              <a:chExt cx="445530" cy="41893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190487" y="3469665"/>
                <a:ext cx="445530" cy="418935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1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6" name="Minus 35"/>
              <p:cNvSpPr/>
              <p:nvPr/>
            </p:nvSpPr>
            <p:spPr>
              <a:xfrm>
                <a:off x="11270107" y="3606007"/>
                <a:ext cx="288000" cy="147960"/>
              </a:xfrm>
              <a:prstGeom prst="mathMinus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1" kern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5536800" y="3009773"/>
              <a:ext cx="936000" cy="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5575511" y="1889899"/>
              <a:ext cx="900000" cy="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151291" y="2342294"/>
              <a:ext cx="36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" name="CustomShape 2 1 1 2"/>
            <p:cNvSpPr/>
            <p:nvPr/>
          </p:nvSpPr>
          <p:spPr>
            <a:xfrm>
              <a:off x="5342791" y="1893668"/>
              <a:ext cx="474405" cy="3192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Arial"/>
                  <a:ea typeface="+mn-ea"/>
                </a:rPr>
                <a:t>LO</a:t>
              </a:r>
              <a:endParaRPr sz="1400" b="1" kern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CustomShape 2 2"/>
            <p:cNvSpPr/>
            <p:nvPr/>
          </p:nvSpPr>
          <p:spPr>
            <a:xfrm>
              <a:off x="5179367" y="2596765"/>
              <a:ext cx="474405" cy="3192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i="1" kern="0" dirty="0">
                  <a:solidFill>
                    <a:srgbClr val="000000"/>
                  </a:solidFill>
                  <a:latin typeface="Arial"/>
                  <a:ea typeface="+mn-ea"/>
                </a:rPr>
                <a:t>Sig</a:t>
              </a:r>
              <a:endParaRPr sz="1400" b="1" kern="0" baseline="-250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56" name="Picture 55" descr="\documentclass{article}&#10;\usepackage{amsmath}&#10;\pagestyle{empty}&#10;\begin{document}&#10;&#10;$\Omega_{\Delta} = \omega_{Sig} - \omega_{LO} \neq 0$ 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59" y="3356992"/>
            <a:ext cx="2394999" cy="2566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B330E-B329-43A1-818A-E8C1457B1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9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8"/>
    </mc:Choice>
    <mc:Fallback xmlns="">
      <p:transition spd="slow" advTm="75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71625-992F-4A21-B13E-21964008D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BB375E6-0DC5-4F75-8359-C7E63BF1DBD7}"/>
              </a:ext>
            </a:extLst>
          </p:cNvPr>
          <p:cNvSpPr/>
          <p:nvPr/>
        </p:nvSpPr>
        <p:spPr>
          <a:xfrm>
            <a:off x="4471913" y="2206930"/>
            <a:ext cx="3291180" cy="3238295"/>
          </a:xfrm>
          <a:prstGeom prst="cloud">
            <a:avLst/>
          </a:prstGeom>
          <a:solidFill>
            <a:srgbClr val="79238E">
              <a:lumMod val="75000"/>
              <a:alpha val="20000"/>
            </a:srgbClr>
          </a:solidFill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550" b="1" kern="0" dirty="0">
              <a:solidFill>
                <a:srgbClr val="FF0000"/>
              </a:solidFill>
              <a:latin typeface="Chiller" pitchFamily="82" charset="0"/>
              <a:ea typeface="ＭＳ Ｐゴシック"/>
            </a:endParaRPr>
          </a:p>
        </p:txBody>
      </p:sp>
      <p:sp>
        <p:nvSpPr>
          <p:cNvPr id="4" name="Rounded Rectangle 122">
            <a:extLst>
              <a:ext uri="{FF2B5EF4-FFF2-40B4-BE49-F238E27FC236}">
                <a16:creationId xmlns:a16="http://schemas.microsoft.com/office/drawing/2014/main" id="{8683607A-F259-4C70-A94A-36AED12AFAB1}"/>
              </a:ext>
            </a:extLst>
          </p:cNvPr>
          <p:cNvSpPr/>
          <p:nvPr/>
        </p:nvSpPr>
        <p:spPr bwMode="auto">
          <a:xfrm>
            <a:off x="3385047" y="2860111"/>
            <a:ext cx="5239264" cy="484661"/>
          </a:xfrm>
          <a:prstGeom prst="roundRect">
            <a:avLst/>
          </a:prstGeom>
          <a:solidFill>
            <a:srgbClr val="F3DA8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7509" tIns="35105" rIns="67509" bIns="35105" numCol="1" rtlCol="0" anchor="ctr" anchorCtr="0" compatLnSpc="1">
            <a:prstTxWarp prst="textNoShape">
              <a:avLst/>
            </a:prstTxWarp>
          </a:bodyPr>
          <a:lstStyle/>
          <a:p>
            <a:pPr algn="ctr" defTabSz="685891">
              <a:spcBef>
                <a:spcPts val="324"/>
              </a:spcBef>
              <a:defRPr/>
            </a:pP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ounded Rectangle 125">
            <a:extLst>
              <a:ext uri="{FF2B5EF4-FFF2-40B4-BE49-F238E27FC236}">
                <a16:creationId xmlns:a16="http://schemas.microsoft.com/office/drawing/2014/main" id="{E7B5FC9C-28ED-4E85-AE34-0EEB932FC8EB}"/>
              </a:ext>
            </a:extLst>
          </p:cNvPr>
          <p:cNvSpPr/>
          <p:nvPr/>
        </p:nvSpPr>
        <p:spPr bwMode="auto">
          <a:xfrm>
            <a:off x="3527899" y="3725467"/>
            <a:ext cx="5563342" cy="1180321"/>
          </a:xfrm>
          <a:prstGeom prst="roundRect">
            <a:avLst/>
          </a:prstGeom>
          <a:solidFill>
            <a:srgbClr val="1FD082">
              <a:lumMod val="40000"/>
              <a:lumOff val="6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7509" tIns="35105" rIns="67509" bIns="35105" numCol="1" rtlCol="0" anchor="ctr" anchorCtr="0" compatLnSpc="1">
            <a:prstTxWarp prst="textNoShape">
              <a:avLst/>
            </a:prstTxWarp>
          </a:bodyPr>
          <a:lstStyle/>
          <a:p>
            <a:pPr algn="ctr" defTabSz="685891" fontAlgn="auto">
              <a:spcBef>
                <a:spcPts val="324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76D19-3F62-4D19-B2AB-79CAF2F6730B}"/>
              </a:ext>
            </a:extLst>
          </p:cNvPr>
          <p:cNvSpPr txBox="1"/>
          <p:nvPr/>
        </p:nvSpPr>
        <p:spPr>
          <a:xfrm>
            <a:off x="5905420" y="2638872"/>
            <a:ext cx="1566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quantum channel</a:t>
            </a:r>
            <a:endParaRPr lang="en-GB" sz="1050" b="1" kern="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A4040-A3DC-4A9F-A156-BAD5D36D5938}"/>
              </a:ext>
            </a:extLst>
          </p:cNvPr>
          <p:cNvSpPr txBox="1"/>
          <p:nvPr/>
        </p:nvSpPr>
        <p:spPr>
          <a:xfrm>
            <a:off x="5984659" y="1954788"/>
            <a:ext cx="70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>
              <a:defRPr/>
            </a:pPr>
            <a:r>
              <a:rPr lang="en-US" sz="18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Eve</a:t>
            </a:r>
            <a:endParaRPr lang="en-GB" sz="1800" b="1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EE1E4-F43B-46D6-ADDF-5E9C61D91A31}"/>
              </a:ext>
            </a:extLst>
          </p:cNvPr>
          <p:cNvSpPr txBox="1"/>
          <p:nvPr/>
        </p:nvSpPr>
        <p:spPr>
          <a:xfrm>
            <a:off x="4548309" y="1353003"/>
            <a:ext cx="64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>
              <a:defRPr/>
            </a:pPr>
            <a:r>
              <a:rPr lang="en-US" sz="18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Alice</a:t>
            </a:r>
            <a:endParaRPr lang="en-GB" sz="1800" b="1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26FC3-1A93-4C46-946D-CDE4BA4D969F}"/>
              </a:ext>
            </a:extLst>
          </p:cNvPr>
          <p:cNvSpPr txBox="1"/>
          <p:nvPr/>
        </p:nvSpPr>
        <p:spPr>
          <a:xfrm>
            <a:off x="7111946" y="1328729"/>
            <a:ext cx="64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>
              <a:defRPr/>
            </a:pPr>
            <a:r>
              <a:rPr lang="en-US" sz="1800" b="1" dirty="0">
                <a:solidFill>
                  <a:srgbClr val="0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Bob</a:t>
            </a:r>
            <a:endParaRPr lang="en-GB" sz="1800" b="1" dirty="0">
              <a:solidFill>
                <a:srgbClr val="0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2DC07-B6E0-481A-B801-EB1F18DE33FC}"/>
              </a:ext>
            </a:extLst>
          </p:cNvPr>
          <p:cNvSpPr/>
          <p:nvPr/>
        </p:nvSpPr>
        <p:spPr>
          <a:xfrm>
            <a:off x="1990750" y="1357989"/>
            <a:ext cx="2520000" cy="377876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E9090AD-D802-4149-A76E-5B3235B8E22C}"/>
              </a:ext>
            </a:extLst>
          </p:cNvPr>
          <p:cNvGraphicFramePr>
            <a:graphicFrameLocks/>
          </p:cNvGraphicFramePr>
          <p:nvPr/>
        </p:nvGraphicFramePr>
        <p:xfrm>
          <a:off x="2839117" y="3299985"/>
          <a:ext cx="1483928" cy="164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Elbow Connector 131">
            <a:extLst>
              <a:ext uri="{FF2B5EF4-FFF2-40B4-BE49-F238E27FC236}">
                <a16:creationId xmlns:a16="http://schemas.microsoft.com/office/drawing/2014/main" id="{4434BF3A-6D3C-4967-8754-71CAA62400AC}"/>
              </a:ext>
            </a:extLst>
          </p:cNvPr>
          <p:cNvCxnSpPr/>
          <p:nvPr/>
        </p:nvCxnSpPr>
        <p:spPr>
          <a:xfrm rot="10800000" flipH="1" flipV="1">
            <a:off x="2598126" y="1980807"/>
            <a:ext cx="755320" cy="1211323"/>
          </a:xfrm>
          <a:prstGeom prst="bentConnector4">
            <a:avLst>
              <a:gd name="adj1" fmla="val -28444"/>
              <a:gd name="adj2" fmla="val 52066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50EEFC-C96F-43EE-88B0-B6900379E69E}"/>
              </a:ext>
            </a:extLst>
          </p:cNvPr>
          <p:cNvSpPr txBox="1"/>
          <p:nvPr/>
        </p:nvSpPr>
        <p:spPr>
          <a:xfrm>
            <a:off x="3212402" y="1960628"/>
            <a:ext cx="1194890" cy="4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CVQKD </a:t>
            </a:r>
          </a:p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transmitter</a:t>
            </a:r>
            <a:endParaRPr lang="en-GB" sz="1050" b="1" kern="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E42EB-7699-4C5E-A9E3-FA2FA60C7961}"/>
              </a:ext>
            </a:extLst>
          </p:cNvPr>
          <p:cNvSpPr/>
          <p:nvPr/>
        </p:nvSpPr>
        <p:spPr>
          <a:xfrm>
            <a:off x="2697666" y="2382737"/>
            <a:ext cx="1477110" cy="8793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847371-6420-44BC-9B05-CB987BE3690F}"/>
              </a:ext>
            </a:extLst>
          </p:cNvPr>
          <p:cNvGrpSpPr/>
          <p:nvPr/>
        </p:nvGrpSpPr>
        <p:grpSpPr>
          <a:xfrm>
            <a:off x="2681883" y="2457768"/>
            <a:ext cx="1498992" cy="757644"/>
            <a:chOff x="5039870" y="582363"/>
            <a:chExt cx="1927275" cy="97411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D37333-A404-4952-BC53-A77D7520299B}"/>
                </a:ext>
              </a:extLst>
            </p:cNvPr>
            <p:cNvCxnSpPr/>
            <p:nvPr/>
          </p:nvCxnSpPr>
          <p:spPr>
            <a:xfrm flipV="1">
              <a:off x="5255368" y="1421192"/>
              <a:ext cx="413634" cy="2611"/>
            </a:xfrm>
            <a:prstGeom prst="line">
              <a:avLst/>
            </a:prstGeom>
            <a:noFill/>
            <a:ln w="317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E6B4BD-1347-4C38-8070-2C4920A46B99}"/>
                </a:ext>
              </a:extLst>
            </p:cNvPr>
            <p:cNvCxnSpPr/>
            <p:nvPr/>
          </p:nvCxnSpPr>
          <p:spPr>
            <a:xfrm flipV="1">
              <a:off x="5707145" y="1426493"/>
              <a:ext cx="1260000" cy="2611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sp>
          <p:nvSpPr>
            <p:cNvPr id="18" name="CustomShape 17 1">
              <a:extLst>
                <a:ext uri="{FF2B5EF4-FFF2-40B4-BE49-F238E27FC236}">
                  <a16:creationId xmlns:a16="http://schemas.microsoft.com/office/drawing/2014/main" id="{4ED9866D-0A10-4505-B53D-99DBCC088390}"/>
                </a:ext>
              </a:extLst>
            </p:cNvPr>
            <p:cNvSpPr/>
            <p:nvPr/>
          </p:nvSpPr>
          <p:spPr>
            <a:xfrm>
              <a:off x="5095620" y="1322763"/>
              <a:ext cx="332372" cy="197838"/>
            </a:xfrm>
            <a:prstGeom prst="parallelogram">
              <a:avLst>
                <a:gd name="adj" fmla="val 25000"/>
              </a:avLst>
            </a:prstGeom>
            <a:solidFill>
              <a:srgbClr val="E7E6E6">
                <a:lumMod val="75000"/>
              </a:srgbClr>
            </a:solidFill>
            <a:ln w="25560"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19" name="CustomShape 2 2 1">
              <a:extLst>
                <a:ext uri="{FF2B5EF4-FFF2-40B4-BE49-F238E27FC236}">
                  <a16:creationId xmlns:a16="http://schemas.microsoft.com/office/drawing/2014/main" id="{DDF25437-D797-4BEE-8FB1-ADF88D9B5025}"/>
                </a:ext>
              </a:extLst>
            </p:cNvPr>
            <p:cNvSpPr/>
            <p:nvPr/>
          </p:nvSpPr>
          <p:spPr>
            <a:xfrm>
              <a:off x="5039870" y="1078436"/>
              <a:ext cx="263590" cy="3105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7509" tIns="33754" rIns="67509" bIns="33754"/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laser</a:t>
              </a:r>
              <a:endParaRPr sz="825" kern="0" dirty="0">
                <a:solidFill>
                  <a:prstClr val="black"/>
                </a:solidFill>
              </a:endParaRPr>
            </a:p>
          </p:txBody>
        </p:sp>
        <p:sp>
          <p:nvSpPr>
            <p:cNvPr id="20" name="CustomShape 34 1">
              <a:extLst>
                <a:ext uri="{FF2B5EF4-FFF2-40B4-BE49-F238E27FC236}">
                  <a16:creationId xmlns:a16="http://schemas.microsoft.com/office/drawing/2014/main" id="{02CD4211-631E-430E-ACD0-70055DD88664}"/>
                </a:ext>
              </a:extLst>
            </p:cNvPr>
            <p:cNvSpPr/>
            <p:nvPr/>
          </p:nvSpPr>
          <p:spPr>
            <a:xfrm>
              <a:off x="6404079" y="1342439"/>
              <a:ext cx="324868" cy="159284"/>
            </a:xfrm>
            <a:prstGeom prst="roundRect">
              <a:avLst>
                <a:gd name="adj" fmla="val 12277"/>
              </a:avLst>
            </a:prstGeom>
            <a:gradFill>
              <a:gsLst>
                <a:gs pos="0">
                  <a:srgbClr val="9BBB59"/>
                </a:gs>
                <a:gs pos="100000">
                  <a:srgbClr val="000000"/>
                </a:gs>
              </a:gsLst>
              <a:lin ang="0"/>
            </a:gradFill>
            <a:ln w="25560"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1" name="CustomShape 35 1">
              <a:extLst>
                <a:ext uri="{FF2B5EF4-FFF2-40B4-BE49-F238E27FC236}">
                  <a16:creationId xmlns:a16="http://schemas.microsoft.com/office/drawing/2014/main" id="{B0B24A04-CFC2-4AB9-AA22-260C6A998BE6}"/>
                </a:ext>
              </a:extLst>
            </p:cNvPr>
            <p:cNvSpPr/>
            <p:nvPr/>
          </p:nvSpPr>
          <p:spPr>
            <a:xfrm>
              <a:off x="6344259" y="1120231"/>
              <a:ext cx="297943" cy="185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7509" tIns="33754" rIns="67509" bIns="33754"/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825" kern="0" dirty="0">
                  <a:solidFill>
                    <a:srgbClr val="000000"/>
                  </a:solidFill>
                  <a:latin typeface="Arial"/>
                </a:rPr>
                <a:t>VATT</a:t>
              </a:r>
              <a:endParaRPr sz="788" kern="0" dirty="0">
                <a:solidFill>
                  <a:prstClr val="black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0C1577B-2770-4C20-B9F5-9B0678F41700}"/>
                </a:ext>
              </a:extLst>
            </p:cNvPr>
            <p:cNvSpPr/>
            <p:nvPr/>
          </p:nvSpPr>
          <p:spPr>
            <a:xfrm>
              <a:off x="5631669" y="1303274"/>
              <a:ext cx="525772" cy="253203"/>
            </a:xfrm>
            <a:prstGeom prst="hexagon">
              <a:avLst/>
            </a:prstGeom>
            <a:solidFill>
              <a:srgbClr val="BF9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CustomShape 2 1 1">
              <a:extLst>
                <a:ext uri="{FF2B5EF4-FFF2-40B4-BE49-F238E27FC236}">
                  <a16:creationId xmlns:a16="http://schemas.microsoft.com/office/drawing/2014/main" id="{26D9C807-AACA-479C-9E37-C268362AB7B1}"/>
                </a:ext>
              </a:extLst>
            </p:cNvPr>
            <p:cNvSpPr/>
            <p:nvPr/>
          </p:nvSpPr>
          <p:spPr>
            <a:xfrm>
              <a:off x="5676193" y="1300977"/>
              <a:ext cx="321621" cy="1795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7509" tIns="33754" rIns="67509" bIns="33754"/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rgbClr val="000000"/>
                  </a:solidFill>
                  <a:latin typeface="Arial"/>
                </a:rPr>
                <a:t>mod</a:t>
              </a:r>
              <a:endParaRPr sz="800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Up Arrow 157">
              <a:extLst>
                <a:ext uri="{FF2B5EF4-FFF2-40B4-BE49-F238E27FC236}">
                  <a16:creationId xmlns:a16="http://schemas.microsoft.com/office/drawing/2014/main" id="{E22F9F13-97AA-427C-9CCD-9A65D9642D3D}"/>
                </a:ext>
              </a:extLst>
            </p:cNvPr>
            <p:cNvSpPr/>
            <p:nvPr/>
          </p:nvSpPr>
          <p:spPr>
            <a:xfrm rot="10800000">
              <a:off x="5860455" y="1174882"/>
              <a:ext cx="76670" cy="116632"/>
            </a:xfrm>
            <a:prstGeom prst="upArrow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ounded Rectangle 158">
              <a:extLst>
                <a:ext uri="{FF2B5EF4-FFF2-40B4-BE49-F238E27FC236}">
                  <a16:creationId xmlns:a16="http://schemas.microsoft.com/office/drawing/2014/main" id="{F48ED65B-167D-495D-8D86-C04B7765F1DE}"/>
                </a:ext>
              </a:extLst>
            </p:cNvPr>
            <p:cNvSpPr/>
            <p:nvPr/>
          </p:nvSpPr>
          <p:spPr>
            <a:xfrm>
              <a:off x="5308297" y="582363"/>
              <a:ext cx="1218957" cy="569220"/>
            </a:xfrm>
            <a:prstGeom prst="roundRect">
              <a:avLst>
                <a:gd name="adj" fmla="val 50000"/>
              </a:avLst>
            </a:prstGeom>
            <a:solidFill>
              <a:srgbClr val="F4B183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0644AEE-829F-4EF3-B4AA-9121E6457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68" y="1671576"/>
            <a:ext cx="684107" cy="56896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F8A4A87-89D9-4D77-B72C-0C4184EEB8F4}"/>
              </a:ext>
            </a:extLst>
          </p:cNvPr>
          <p:cNvSpPr/>
          <p:nvPr/>
        </p:nvSpPr>
        <p:spPr>
          <a:xfrm>
            <a:off x="7697492" y="1357989"/>
            <a:ext cx="2520000" cy="377741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8" name="Elbow Connector 136">
            <a:extLst>
              <a:ext uri="{FF2B5EF4-FFF2-40B4-BE49-F238E27FC236}">
                <a16:creationId xmlns:a16="http://schemas.microsoft.com/office/drawing/2014/main" id="{91DE3CA9-296A-4395-9A91-2C927234E339}"/>
              </a:ext>
            </a:extLst>
          </p:cNvPr>
          <p:cNvCxnSpPr/>
          <p:nvPr/>
        </p:nvCxnSpPr>
        <p:spPr>
          <a:xfrm rot="16200000" flipH="1">
            <a:off x="9170958" y="2297225"/>
            <a:ext cx="644066" cy="11231"/>
          </a:xfrm>
          <a:prstGeom prst="bentConnector4">
            <a:avLst>
              <a:gd name="adj1" fmla="val 957"/>
              <a:gd name="adj2" fmla="val 3559609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A056D60-D4DD-4EC4-B179-2339F227C76F}"/>
              </a:ext>
            </a:extLst>
          </p:cNvPr>
          <p:cNvSpPr txBox="1"/>
          <p:nvPr/>
        </p:nvSpPr>
        <p:spPr>
          <a:xfrm>
            <a:off x="7991285" y="1938580"/>
            <a:ext cx="851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CVQKD </a:t>
            </a:r>
          </a:p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receiver</a:t>
            </a:r>
            <a:endParaRPr lang="en-GB" sz="1050" b="1" kern="0" dirty="0">
              <a:solidFill>
                <a:srgbClr val="00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9F3BBB-D18E-4349-B9D3-3A42ECFB9CA3}"/>
              </a:ext>
            </a:extLst>
          </p:cNvPr>
          <p:cNvGrpSpPr/>
          <p:nvPr/>
        </p:nvGrpSpPr>
        <p:grpSpPr>
          <a:xfrm>
            <a:off x="2062758" y="5445225"/>
            <a:ext cx="8064896" cy="518119"/>
            <a:chOff x="539552" y="5155168"/>
            <a:chExt cx="8064896" cy="51811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0CC46C1-ABCF-4132-8D47-A330AA25B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156576"/>
              <a:ext cx="2298980" cy="23528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ECEE80-A75C-4626-B648-C8DEF568F3E5}"/>
                </a:ext>
              </a:extLst>
            </p:cNvPr>
            <p:cNvSpPr txBox="1"/>
            <p:nvPr/>
          </p:nvSpPr>
          <p:spPr>
            <a:xfrm>
              <a:off x="635545" y="5410001"/>
              <a:ext cx="1961751" cy="263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rgbClr val="000000"/>
                  </a:solidFill>
                </a:rPr>
                <a:t>Application</a:t>
              </a:r>
              <a:endParaRPr lang="en-GB" sz="1050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7BD616-72E2-49DD-80CB-69F1923F1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468" y="5155168"/>
              <a:ext cx="2298980" cy="22691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03D746-995A-477C-B5ED-1C8640C3030C}"/>
                </a:ext>
              </a:extLst>
            </p:cNvPr>
            <p:cNvSpPr txBox="1"/>
            <p:nvPr/>
          </p:nvSpPr>
          <p:spPr>
            <a:xfrm>
              <a:off x="6259245" y="5410768"/>
              <a:ext cx="21835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rgbClr val="000000"/>
                  </a:solidFill>
                </a:rPr>
                <a:t>Application</a:t>
              </a:r>
              <a:endParaRPr lang="en-GB" sz="1050" b="1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820AF0-E136-43B1-B8FF-DA8ED5404F50}"/>
              </a:ext>
            </a:extLst>
          </p:cNvPr>
          <p:cNvGrpSpPr/>
          <p:nvPr/>
        </p:nvGrpSpPr>
        <p:grpSpPr>
          <a:xfrm>
            <a:off x="3192654" y="5130001"/>
            <a:ext cx="6372850" cy="334147"/>
            <a:chOff x="1669448" y="4737567"/>
            <a:chExt cx="6372850" cy="399706"/>
          </a:xfrm>
        </p:grpSpPr>
        <p:sp>
          <p:nvSpPr>
            <p:cNvPr id="36" name="Down Arrow 139">
              <a:extLst>
                <a:ext uri="{FF2B5EF4-FFF2-40B4-BE49-F238E27FC236}">
                  <a16:creationId xmlns:a16="http://schemas.microsoft.com/office/drawing/2014/main" id="{8039606A-C8E4-4398-AD2C-1B4DE3CDEF87}"/>
                </a:ext>
              </a:extLst>
            </p:cNvPr>
            <p:cNvSpPr/>
            <p:nvPr/>
          </p:nvSpPr>
          <p:spPr bwMode="auto">
            <a:xfrm>
              <a:off x="2112964" y="4745273"/>
              <a:ext cx="205373" cy="392000"/>
            </a:xfrm>
            <a:prstGeom prst="downArrow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7509" tIns="35105" rIns="67509" bIns="3510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91" fontAlgn="auto">
                <a:spcBef>
                  <a:spcPts val="324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FE7B11-0B88-4D87-8535-5D992FED3245}"/>
                </a:ext>
              </a:extLst>
            </p:cNvPr>
            <p:cNvSpPr txBox="1"/>
            <p:nvPr/>
          </p:nvSpPr>
          <p:spPr>
            <a:xfrm>
              <a:off x="1669448" y="4751968"/>
              <a:ext cx="537810" cy="368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err="1">
                  <a:solidFill>
                    <a:srgbClr val="000000"/>
                  </a:solidFill>
                </a:rPr>
                <a:t>sk</a:t>
              </a:r>
              <a:r>
                <a:rPr lang="en-US" sz="1400" b="1" kern="0" baseline="-25000" dirty="0" err="1">
                  <a:solidFill>
                    <a:srgbClr val="000000"/>
                  </a:solidFill>
                </a:rPr>
                <a:t>A</a:t>
              </a:r>
              <a:r>
                <a:rPr lang="en-GB" sz="1400" b="1" kern="0" baseline="-25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8" name="Down Arrow 143">
              <a:extLst>
                <a:ext uri="{FF2B5EF4-FFF2-40B4-BE49-F238E27FC236}">
                  <a16:creationId xmlns:a16="http://schemas.microsoft.com/office/drawing/2014/main" id="{821C9963-BA91-4287-8D33-1271C0C12325}"/>
                </a:ext>
              </a:extLst>
            </p:cNvPr>
            <p:cNvSpPr/>
            <p:nvPr/>
          </p:nvSpPr>
          <p:spPr bwMode="auto">
            <a:xfrm>
              <a:off x="7303325" y="4737567"/>
              <a:ext cx="205373" cy="392400"/>
            </a:xfrm>
            <a:prstGeom prst="downArrow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7509" tIns="35105" rIns="67509" bIns="3510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91" fontAlgn="auto">
                <a:spcBef>
                  <a:spcPts val="324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883169-1FE3-4623-97A6-EC34E4EC525B}"/>
                </a:ext>
              </a:extLst>
            </p:cNvPr>
            <p:cNvSpPr txBox="1"/>
            <p:nvPr/>
          </p:nvSpPr>
          <p:spPr>
            <a:xfrm>
              <a:off x="7477461" y="4751968"/>
              <a:ext cx="564837" cy="368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err="1">
                  <a:solidFill>
                    <a:srgbClr val="000000"/>
                  </a:solidFill>
                </a:rPr>
                <a:t>sk</a:t>
              </a:r>
              <a:r>
                <a:rPr lang="en-US" sz="1400" b="1" kern="0" baseline="-25000" dirty="0" err="1">
                  <a:solidFill>
                    <a:srgbClr val="000000"/>
                  </a:solidFill>
                </a:rPr>
                <a:t>B</a:t>
              </a:r>
              <a:endParaRPr lang="en-GB" sz="1400" b="1" kern="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E02DBC-8116-469B-BA1E-56F77A1EF9B2}"/>
              </a:ext>
            </a:extLst>
          </p:cNvPr>
          <p:cNvGrpSpPr/>
          <p:nvPr/>
        </p:nvGrpSpPr>
        <p:grpSpPr>
          <a:xfrm>
            <a:off x="8057345" y="2399986"/>
            <a:ext cx="1668729" cy="848045"/>
            <a:chOff x="8616261" y="1866372"/>
            <a:chExt cx="2145508" cy="11305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EB0520C-77E4-40A9-8BA5-6461C57AC2FC}"/>
                </a:ext>
              </a:extLst>
            </p:cNvPr>
            <p:cNvSpPr/>
            <p:nvPr/>
          </p:nvSpPr>
          <p:spPr>
            <a:xfrm>
              <a:off x="8626321" y="1866372"/>
              <a:ext cx="2135448" cy="11305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CDE5E7-9D19-4371-9BD2-21050BB297FB}"/>
                </a:ext>
              </a:extLst>
            </p:cNvPr>
            <p:cNvGrpSpPr/>
            <p:nvPr/>
          </p:nvGrpSpPr>
          <p:grpSpPr>
            <a:xfrm>
              <a:off x="8616261" y="1882313"/>
              <a:ext cx="1940215" cy="1039081"/>
              <a:chOff x="3318315" y="4282997"/>
              <a:chExt cx="1940215" cy="1039081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F36B329-D5D3-48E1-905D-B529FB8DBD25}"/>
                  </a:ext>
                </a:extLst>
              </p:cNvPr>
              <p:cNvCxnSpPr/>
              <p:nvPr/>
            </p:nvCxnSpPr>
            <p:spPr>
              <a:xfrm flipV="1">
                <a:off x="3331254" y="5133384"/>
                <a:ext cx="590400" cy="2495"/>
              </a:xfrm>
              <a:prstGeom prst="line">
                <a:avLst/>
              </a:prstGeom>
              <a:noFill/>
              <a:ln w="317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 Box 36">
                <a:extLst>
                  <a:ext uri="{FF2B5EF4-FFF2-40B4-BE49-F238E27FC236}">
                    <a16:creationId xmlns:a16="http://schemas.microsoft.com/office/drawing/2014/main" id="{9CD89893-D61B-4C44-ADB7-B34EBB034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806" y="4897423"/>
                <a:ext cx="827469" cy="292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kern="0" dirty="0">
                    <a:solidFill>
                      <a:prstClr val="black"/>
                    </a:solidFill>
                  </a:rPr>
                  <a:t>50/50 BS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866B287-8FE9-41BA-AA61-8B337176A73C}"/>
                  </a:ext>
                </a:extLst>
              </p:cNvPr>
              <p:cNvGrpSpPr/>
              <p:nvPr/>
            </p:nvGrpSpPr>
            <p:grpSpPr>
              <a:xfrm>
                <a:off x="3898276" y="4414129"/>
                <a:ext cx="1164720" cy="822151"/>
                <a:chOff x="8538731" y="2722023"/>
                <a:chExt cx="2663996" cy="182076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81FCAFD-95EC-4CF9-B0A3-0BAD1BB58EB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538731" y="2722023"/>
                  <a:ext cx="2663996" cy="1820761"/>
                  <a:chOff x="8538743" y="2722023"/>
                  <a:chExt cx="2362200" cy="1614487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D44AFFE3-CBA6-4925-BDC2-9FE4363DB31D}"/>
                      </a:ext>
                    </a:extLst>
                  </p:cNvPr>
                  <p:cNvGrpSpPr/>
                  <p:nvPr/>
                </p:nvGrpSpPr>
                <p:grpSpPr>
                  <a:xfrm>
                    <a:off x="9473780" y="2917285"/>
                    <a:ext cx="1069975" cy="1225550"/>
                    <a:chOff x="5522862" y="2857986"/>
                    <a:chExt cx="1069975" cy="1225550"/>
                  </a:xfrm>
                </p:grpSpPr>
                <p:cxnSp>
                  <p:nvCxnSpPr>
                    <p:cNvPr id="76" name="AutoShape 12 1 1">
                      <a:extLst>
                        <a:ext uri="{FF2B5EF4-FFF2-40B4-BE49-F238E27FC236}">
                          <a16:creationId xmlns:a16="http://schemas.microsoft.com/office/drawing/2014/main" id="{2C495735-1516-46B3-8211-CED4F238DF2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522862" y="2857986"/>
                      <a:ext cx="1069975" cy="611188"/>
                    </a:xfrm>
                    <a:prstGeom prst="curvedConnector3">
                      <a:avLst>
                        <a:gd name="adj1" fmla="val 65833"/>
                      </a:avLst>
                    </a:prstGeom>
                    <a:noFill/>
                    <a:ln w="31750">
                      <a:solidFill>
                        <a:srgbClr val="5B9BD5">
                          <a:lumMod val="75000"/>
                        </a:srgbClr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7" name="AutoShape 16 1 1">
                      <a:extLst>
                        <a:ext uri="{FF2B5EF4-FFF2-40B4-BE49-F238E27FC236}">
                          <a16:creationId xmlns:a16="http://schemas.microsoft.com/office/drawing/2014/main" id="{0AEE277E-D416-4CC9-8A21-04BD83F42E1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522862" y="3448536"/>
                      <a:ext cx="1069975" cy="635000"/>
                    </a:xfrm>
                    <a:prstGeom prst="curvedConnector3">
                      <a:avLst>
                        <a:gd name="adj1" fmla="val 69167"/>
                      </a:avLst>
                    </a:prstGeom>
                    <a:noFill/>
                    <a:ln w="31750">
                      <a:solidFill>
                        <a:srgbClr val="5B9BD5">
                          <a:lumMod val="75000"/>
                        </a:srgbClr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70" name="AutoShape 25 1 1">
                    <a:extLst>
                      <a:ext uri="{FF2B5EF4-FFF2-40B4-BE49-F238E27FC236}">
                        <a16:creationId xmlns:a16="http://schemas.microsoft.com/office/drawing/2014/main" id="{FC368B0F-55EE-471F-ABA6-2EB6141BA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72318" y="3942810"/>
                    <a:ext cx="428625" cy="393700"/>
                  </a:xfrm>
                  <a:prstGeom prst="flowChartDelay">
                    <a:avLst/>
                  </a:prstGeom>
                  <a:solidFill>
                    <a:srgbClr val="E7E6E6">
                      <a:lumMod val="90000"/>
                    </a:srgbClr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9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1" name="AutoShape 26 1 2">
                    <a:extLst>
                      <a:ext uri="{FF2B5EF4-FFF2-40B4-BE49-F238E27FC236}">
                        <a16:creationId xmlns:a16="http://schemas.microsoft.com/office/drawing/2014/main" id="{927A63D0-90A6-4048-B402-D29C93540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472318" y="2722023"/>
                    <a:ext cx="428625" cy="392112"/>
                  </a:xfrm>
                  <a:prstGeom prst="flowChartDelay">
                    <a:avLst/>
                  </a:prstGeom>
                  <a:solidFill>
                    <a:srgbClr val="E7E6E6">
                      <a:lumMod val="90000"/>
                    </a:srgbClr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9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B515E0F-CE12-42B2-899C-D8897FD8893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8538743" y="2917285"/>
                    <a:ext cx="1069975" cy="1217166"/>
                    <a:chOff x="3592458" y="3010386"/>
                    <a:chExt cx="1069975" cy="1217166"/>
                  </a:xfrm>
                </p:grpSpPr>
                <p:cxnSp>
                  <p:nvCxnSpPr>
                    <p:cNvPr id="74" name="AutoShape 12 2 1">
                      <a:extLst>
                        <a:ext uri="{FF2B5EF4-FFF2-40B4-BE49-F238E27FC236}">
                          <a16:creationId xmlns:a16="http://schemas.microsoft.com/office/drawing/2014/main" id="{B12064AE-4B43-43F0-9AE7-8D80E19976C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592458" y="3010386"/>
                      <a:ext cx="1069975" cy="611188"/>
                    </a:xfrm>
                    <a:prstGeom prst="curvedConnector3">
                      <a:avLst>
                        <a:gd name="adj1" fmla="val 65833"/>
                      </a:avLst>
                    </a:prstGeom>
                    <a:noFill/>
                    <a:ln w="31750">
                      <a:solidFill>
                        <a:srgbClr val="5B9BD5">
                          <a:lumMod val="75000"/>
                        </a:srgbClr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5" name="AutoShape 16 2 1">
                      <a:extLst>
                        <a:ext uri="{FF2B5EF4-FFF2-40B4-BE49-F238E27FC236}">
                          <a16:creationId xmlns:a16="http://schemas.microsoft.com/office/drawing/2014/main" id="{7F162FC4-FB5E-4081-9E93-AA6A20D0D8B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92458" y="3592552"/>
                      <a:ext cx="1069975" cy="635000"/>
                    </a:xfrm>
                    <a:prstGeom prst="curvedConnector3">
                      <a:avLst>
                        <a:gd name="adj1" fmla="val 69167"/>
                      </a:avLst>
                    </a:prstGeom>
                    <a:noFill/>
                    <a:ln w="31750">
                      <a:solidFill>
                        <a:srgbClr val="5B9BD5">
                          <a:lumMod val="75000"/>
                        </a:srgbClr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73" name="AutoShape 17 1 1">
                    <a:extLst>
                      <a:ext uri="{FF2B5EF4-FFF2-40B4-BE49-F238E27FC236}">
                        <a16:creationId xmlns:a16="http://schemas.microsoft.com/office/drawing/2014/main" id="{3F727851-F2E4-4734-9566-4E7657CAB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224418" y="3453860"/>
                    <a:ext cx="569912" cy="13176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ysClr val="windowText" lastClr="00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90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8BBD3BB9-CFF5-4EEC-B1D9-9A3F30E0FB6D}"/>
                    </a:ext>
                  </a:extLst>
                </p:cNvPr>
                <p:cNvGrpSpPr/>
                <p:nvPr/>
              </p:nvGrpSpPr>
              <p:grpSpPr>
                <a:xfrm>
                  <a:off x="10752279" y="2733912"/>
                  <a:ext cx="180000" cy="422808"/>
                  <a:chOff x="10799919" y="2730734"/>
                  <a:chExt cx="180000" cy="422808"/>
                </a:xfrm>
              </p:grpSpPr>
              <p:sp>
                <p:nvSpPr>
                  <p:cNvPr id="66" name="Isosceles Triangle 65">
                    <a:extLst>
                      <a:ext uri="{FF2B5EF4-FFF2-40B4-BE49-F238E27FC236}">
                        <a16:creationId xmlns:a16="http://schemas.microsoft.com/office/drawing/2014/main" id="{436824E6-9CCA-4942-BFE4-42F3D1F5743E}"/>
                      </a:ext>
                    </a:extLst>
                  </p:cNvPr>
                  <p:cNvSpPr/>
                  <p:nvPr/>
                </p:nvSpPr>
                <p:spPr>
                  <a:xfrm>
                    <a:off x="10813708" y="2859773"/>
                    <a:ext cx="152421" cy="179922"/>
                  </a:xfrm>
                  <a:prstGeom prst="triangl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DCBA401-F5D1-4F51-AFDF-F2A908624AEE}"/>
                      </a:ext>
                    </a:extLst>
                  </p:cNvPr>
                  <p:cNvCxnSpPr/>
                  <p:nvPr/>
                </p:nvCxnSpPr>
                <p:spPr>
                  <a:xfrm>
                    <a:off x="10799919" y="2862056"/>
                    <a:ext cx="1800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3DA7CBB0-ED23-4EFF-80EC-D66732B1DE2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0678515" y="2940175"/>
                    <a:ext cx="422808" cy="392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46FB398-2935-4166-9D4F-8BC0CE4946C4}"/>
                    </a:ext>
                  </a:extLst>
                </p:cNvPr>
                <p:cNvGrpSpPr/>
                <p:nvPr/>
              </p:nvGrpSpPr>
              <p:grpSpPr>
                <a:xfrm>
                  <a:off x="10747801" y="4109374"/>
                  <a:ext cx="180000" cy="422808"/>
                  <a:chOff x="10799919" y="2730734"/>
                  <a:chExt cx="180000" cy="422808"/>
                </a:xfrm>
              </p:grpSpPr>
              <p:sp>
                <p:nvSpPr>
                  <p:cNvPr id="63" name="Isosceles Triangle 62">
                    <a:extLst>
                      <a:ext uri="{FF2B5EF4-FFF2-40B4-BE49-F238E27FC236}">
                        <a16:creationId xmlns:a16="http://schemas.microsoft.com/office/drawing/2014/main" id="{368693B0-CE0C-456E-B2F4-DE4D4064B965}"/>
                      </a:ext>
                    </a:extLst>
                  </p:cNvPr>
                  <p:cNvSpPr/>
                  <p:nvPr/>
                </p:nvSpPr>
                <p:spPr>
                  <a:xfrm>
                    <a:off x="10813708" y="2859773"/>
                    <a:ext cx="152421" cy="179922"/>
                  </a:xfrm>
                  <a:prstGeom prst="triangl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56CFFC3D-55F5-4607-A4DD-432DB9CA3EBA}"/>
                      </a:ext>
                    </a:extLst>
                  </p:cNvPr>
                  <p:cNvCxnSpPr/>
                  <p:nvPr/>
                </p:nvCxnSpPr>
                <p:spPr>
                  <a:xfrm>
                    <a:off x="10799919" y="2862056"/>
                    <a:ext cx="180000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89CF8BC0-47CE-40DD-8A6A-12B1323DFF5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0678515" y="2940175"/>
                    <a:ext cx="422808" cy="392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9921AE6-94CE-46F8-8865-1E5DB671340C}"/>
                  </a:ext>
                </a:extLst>
              </p:cNvPr>
              <p:cNvGrpSpPr/>
              <p:nvPr/>
            </p:nvGrpSpPr>
            <p:grpSpPr>
              <a:xfrm>
                <a:off x="5033429" y="4473460"/>
                <a:ext cx="225101" cy="694943"/>
                <a:chOff x="10773271" y="1573319"/>
                <a:chExt cx="426327" cy="1316181"/>
              </a:xfrm>
            </p:grpSpPr>
            <p:sp>
              <p:nvSpPr>
                <p:cNvPr id="56" name="Right Bracket 55">
                  <a:extLst>
                    <a:ext uri="{FF2B5EF4-FFF2-40B4-BE49-F238E27FC236}">
                      <a16:creationId xmlns:a16="http://schemas.microsoft.com/office/drawing/2014/main" id="{C67F779D-273E-413D-A292-A0E46491CC45}"/>
                    </a:ext>
                  </a:extLst>
                </p:cNvPr>
                <p:cNvSpPr/>
                <p:nvPr/>
              </p:nvSpPr>
              <p:spPr>
                <a:xfrm>
                  <a:off x="10800711" y="1573319"/>
                  <a:ext cx="185724" cy="1316181"/>
                </a:xfrm>
                <a:prstGeom prst="rightBracket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9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E7B15D7-B894-4DFD-8AF8-9D3123D26EB2}"/>
                    </a:ext>
                  </a:extLst>
                </p:cNvPr>
                <p:cNvGrpSpPr/>
                <p:nvPr/>
              </p:nvGrpSpPr>
              <p:grpSpPr>
                <a:xfrm>
                  <a:off x="10773271" y="1996468"/>
                  <a:ext cx="426327" cy="400879"/>
                  <a:chOff x="11190487" y="3469665"/>
                  <a:chExt cx="445530" cy="418935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FDCAC18-BE10-4CEB-A852-E543DE41D68A}"/>
                      </a:ext>
                    </a:extLst>
                  </p:cNvPr>
                  <p:cNvSpPr/>
                  <p:nvPr/>
                </p:nvSpPr>
                <p:spPr>
                  <a:xfrm>
                    <a:off x="11190487" y="3469665"/>
                    <a:ext cx="445530" cy="41893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" name="Minus 179">
                    <a:extLst>
                      <a:ext uri="{FF2B5EF4-FFF2-40B4-BE49-F238E27FC236}">
                        <a16:creationId xmlns:a16="http://schemas.microsoft.com/office/drawing/2014/main" id="{1D52BD32-41B3-4D5F-8B03-EFB613E54E00}"/>
                      </a:ext>
                    </a:extLst>
                  </p:cNvPr>
                  <p:cNvSpPr/>
                  <p:nvPr/>
                </p:nvSpPr>
                <p:spPr>
                  <a:xfrm>
                    <a:off x="11269252" y="3603548"/>
                    <a:ext cx="288001" cy="147960"/>
                  </a:xfrm>
                  <a:prstGeom prst="mathMinus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9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sp>
            <p:nvSpPr>
              <p:cNvPr id="47" name="CustomShape 2 1 1 2">
                <a:extLst>
                  <a:ext uri="{FF2B5EF4-FFF2-40B4-BE49-F238E27FC236}">
                    <a16:creationId xmlns:a16="http://schemas.microsoft.com/office/drawing/2014/main" id="{A7767D98-D584-4B1A-8112-4B6F4B572CF5}"/>
                  </a:ext>
                </a:extLst>
              </p:cNvPr>
              <p:cNvSpPr/>
              <p:nvPr/>
            </p:nvSpPr>
            <p:spPr>
              <a:xfrm>
                <a:off x="3717567" y="5122366"/>
                <a:ext cx="296497" cy="199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7509" tIns="33754" rIns="67509" bIns="33754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kern="0" dirty="0">
                    <a:solidFill>
                      <a:srgbClr val="000000"/>
                    </a:solidFill>
                    <a:latin typeface="Arial"/>
                  </a:rPr>
                  <a:t>Sig</a:t>
                </a:r>
                <a:endParaRPr sz="788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CustomShape 2 2">
                <a:extLst>
                  <a:ext uri="{FF2B5EF4-FFF2-40B4-BE49-F238E27FC236}">
                    <a16:creationId xmlns:a16="http://schemas.microsoft.com/office/drawing/2014/main" id="{D3317C6D-E249-487E-87CE-9674FE815CEF}"/>
                  </a:ext>
                </a:extLst>
              </p:cNvPr>
              <p:cNvSpPr/>
              <p:nvPr/>
            </p:nvSpPr>
            <p:spPr>
              <a:xfrm>
                <a:off x="3318315" y="4577448"/>
                <a:ext cx="553515" cy="209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7509" tIns="33754" rIns="67509" bIns="33754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kern="0" dirty="0">
                    <a:solidFill>
                      <a:srgbClr val="000000"/>
                    </a:solidFill>
                    <a:latin typeface="Arial"/>
                  </a:rPr>
                  <a:t>laser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9F3555E-1A96-41DA-A310-4FFE57189F9E}"/>
                  </a:ext>
                </a:extLst>
              </p:cNvPr>
              <p:cNvCxnSpPr/>
              <p:nvPr/>
            </p:nvCxnSpPr>
            <p:spPr>
              <a:xfrm>
                <a:off x="3549193" y="4513562"/>
                <a:ext cx="363775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50" name="CustomShape 2 1 1 3">
                <a:extLst>
                  <a:ext uri="{FF2B5EF4-FFF2-40B4-BE49-F238E27FC236}">
                    <a16:creationId xmlns:a16="http://schemas.microsoft.com/office/drawing/2014/main" id="{156A0FFC-7A0A-41B3-9F4A-71AC32E11D12}"/>
                  </a:ext>
                </a:extLst>
              </p:cNvPr>
              <p:cNvSpPr/>
              <p:nvPr/>
            </p:nvSpPr>
            <p:spPr>
              <a:xfrm>
                <a:off x="3777584" y="4282997"/>
                <a:ext cx="296497" cy="199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7509" tIns="33754" rIns="67509" bIns="33754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kern="0" dirty="0">
                    <a:solidFill>
                      <a:srgbClr val="000000"/>
                    </a:solidFill>
                    <a:latin typeface="Arial"/>
                  </a:rPr>
                  <a:t>LO</a:t>
                </a:r>
                <a:endParaRPr sz="788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CustomShape 17">
                <a:extLst>
                  <a:ext uri="{FF2B5EF4-FFF2-40B4-BE49-F238E27FC236}">
                    <a16:creationId xmlns:a16="http://schemas.microsoft.com/office/drawing/2014/main" id="{F17B8822-7F50-4B81-9E0D-7FADB692356B}"/>
                  </a:ext>
                </a:extLst>
              </p:cNvPr>
              <p:cNvSpPr/>
              <p:nvPr/>
            </p:nvSpPr>
            <p:spPr>
              <a:xfrm>
                <a:off x="3369648" y="4420912"/>
                <a:ext cx="427266" cy="207760"/>
              </a:xfrm>
              <a:prstGeom prst="parallelogram">
                <a:avLst>
                  <a:gd name="adj" fmla="val 25000"/>
                </a:avLst>
              </a:prstGeom>
              <a:solidFill>
                <a:srgbClr val="E7E6E6">
                  <a:lumMod val="75000"/>
                </a:srgbClr>
              </a:solidFill>
              <a:ln w="25560">
                <a:noFill/>
              </a:ln>
            </p:spPr>
            <p:txBody>
              <a:bodyPr/>
              <a:lstStyle/>
              <a:p>
                <a:endParaRPr lang="en-DK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7D96B89-7C39-4A97-8AE5-CAD9F6CCF7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85267" y="5022703"/>
                <a:ext cx="360000" cy="208790"/>
                <a:chOff x="6072867" y="1992156"/>
                <a:chExt cx="752587" cy="436480"/>
              </a:xfrm>
            </p:grpSpPr>
            <p:sp>
              <p:nvSpPr>
                <p:cNvPr id="54" name="Rounded Rectangle 174">
                  <a:extLst>
                    <a:ext uri="{FF2B5EF4-FFF2-40B4-BE49-F238E27FC236}">
                      <a16:creationId xmlns:a16="http://schemas.microsoft.com/office/drawing/2014/main" id="{FF5D5BCB-C4EE-4409-A7C5-E84B54BAE3B0}"/>
                    </a:ext>
                  </a:extLst>
                </p:cNvPr>
                <p:cNvSpPr/>
                <p:nvPr/>
              </p:nvSpPr>
              <p:spPr>
                <a:xfrm>
                  <a:off x="6072867" y="1992156"/>
                  <a:ext cx="752587" cy="436480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9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350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B04B228F-D131-4032-AFFD-C1F3D28D2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5836" y="2016951"/>
                  <a:ext cx="369882" cy="393370"/>
                </a:xfrm>
                <a:prstGeom prst="rect">
                  <a:avLst/>
                </a:prstGeom>
              </p:spPr>
            </p:pic>
          </p:grpSp>
          <p:sp>
            <p:nvSpPr>
              <p:cNvPr id="53" name="CustomShape 2 1 1 4">
                <a:extLst>
                  <a:ext uri="{FF2B5EF4-FFF2-40B4-BE49-F238E27FC236}">
                    <a16:creationId xmlns:a16="http://schemas.microsoft.com/office/drawing/2014/main" id="{341EEFCC-95E7-49EB-95BA-FE444AD77E98}"/>
                  </a:ext>
                </a:extLst>
              </p:cNvPr>
              <p:cNvSpPr/>
              <p:nvPr/>
            </p:nvSpPr>
            <p:spPr>
              <a:xfrm>
                <a:off x="3381823" y="4806514"/>
                <a:ext cx="418752" cy="241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7509" tIns="33754" rIns="67509" bIns="33754"/>
              <a:lstStyle/>
              <a:p>
                <a:pPr defTabSz="68589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kern="0" dirty="0">
                    <a:solidFill>
                      <a:srgbClr val="000000"/>
                    </a:solidFill>
                    <a:latin typeface="Arial"/>
                  </a:rPr>
                  <a:t>PC</a:t>
                </a:r>
                <a:endParaRPr sz="825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C48B52B0-A324-4D1C-86A3-9C4FC393B7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29" y="1679954"/>
            <a:ext cx="684107" cy="548711"/>
          </a:xfrm>
          <a:prstGeom prst="rect">
            <a:avLst/>
          </a:prstGeom>
        </p:spPr>
      </p:pic>
      <p:graphicFrame>
        <p:nvGraphicFramePr>
          <p:cNvPr id="79" name="Content Placeholder 4">
            <a:extLst>
              <a:ext uri="{FF2B5EF4-FFF2-40B4-BE49-F238E27FC236}">
                <a16:creationId xmlns:a16="http://schemas.microsoft.com/office/drawing/2014/main" id="{C9CC96E7-81AF-43D4-ACEB-41FFE251BE35}"/>
              </a:ext>
            </a:extLst>
          </p:cNvPr>
          <p:cNvGraphicFramePr>
            <a:graphicFrameLocks/>
          </p:cNvGraphicFramePr>
          <p:nvPr/>
        </p:nvGraphicFramePr>
        <p:xfrm>
          <a:off x="7947896" y="3299985"/>
          <a:ext cx="1483200" cy="16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C11FCC21-581D-4BDF-B7AC-0FA502514736}"/>
              </a:ext>
            </a:extLst>
          </p:cNvPr>
          <p:cNvSpPr txBox="1"/>
          <p:nvPr/>
        </p:nvSpPr>
        <p:spPr>
          <a:xfrm>
            <a:off x="4623048" y="3516371"/>
            <a:ext cx="2760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authenticated (classical) channel</a:t>
            </a:r>
            <a:endParaRPr lang="en-GB" sz="1350" b="1" kern="0" dirty="0">
              <a:solidFill>
                <a:srgbClr val="000000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0AC681B-4B1E-498B-9E4C-25C7AF26C3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805" y="2513856"/>
            <a:ext cx="654804" cy="307831"/>
          </a:xfrm>
          <a:prstGeom prst="rect">
            <a:avLst/>
          </a:prstGeom>
        </p:spPr>
      </p:pic>
      <p:sp>
        <p:nvSpPr>
          <p:cNvPr id="82" name="Rectangle 2">
            <a:extLst>
              <a:ext uri="{FF2B5EF4-FFF2-40B4-BE49-F238E27FC236}">
                <a16:creationId xmlns:a16="http://schemas.microsoft.com/office/drawing/2014/main" id="{0DF367BA-2F36-4E3C-BBCD-6A6D9A260455}"/>
              </a:ext>
            </a:extLst>
          </p:cNvPr>
          <p:cNvSpPr txBox="1">
            <a:spLocks noChangeArrowheads="1"/>
          </p:cNvSpPr>
          <p:nvPr/>
        </p:nvSpPr>
        <p:spPr>
          <a:xfrm>
            <a:off x="1980406" y="47625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CVQKD protocol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FE6617-BD77-40AB-BB36-CAB3854C844B}"/>
              </a:ext>
            </a:extLst>
          </p:cNvPr>
          <p:cNvGrpSpPr/>
          <p:nvPr/>
        </p:nvGrpSpPr>
        <p:grpSpPr>
          <a:xfrm>
            <a:off x="4120503" y="4300667"/>
            <a:ext cx="4125473" cy="475954"/>
            <a:chOff x="2597296" y="4488171"/>
            <a:chExt cx="4125473" cy="47595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89D0DB6-CB09-4BA3-8832-F06FC3C51AB7}"/>
                </a:ext>
              </a:extLst>
            </p:cNvPr>
            <p:cNvCxnSpPr/>
            <p:nvPr/>
          </p:nvCxnSpPr>
          <p:spPr bwMode="auto">
            <a:xfrm>
              <a:off x="2798769" y="4797152"/>
              <a:ext cx="392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10A8377B-C8BD-4414-BCE3-FC9FA314DF1C}"/>
                </a:ext>
              </a:extLst>
            </p:cNvPr>
            <p:cNvSpPr txBox="1">
              <a:spLocks/>
            </p:cNvSpPr>
            <p:nvPr/>
          </p:nvSpPr>
          <p:spPr>
            <a:xfrm>
              <a:off x="2597296" y="4488171"/>
              <a:ext cx="3576990" cy="4759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8913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19526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79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86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1177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379412" lvl="1" indent="0" algn="ctr">
                <a:buNone/>
              </a:pP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symbols (uniform shared </a:t>
              </a:r>
            </a:p>
            <a:p>
              <a:pPr marL="379412" lvl="1" indent="0" algn="ctr"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randomness)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49B296-9E2F-4C62-9AA0-AB103C3E1F1C}"/>
              </a:ext>
            </a:extLst>
          </p:cNvPr>
          <p:cNvGrpSpPr/>
          <p:nvPr/>
        </p:nvGrpSpPr>
        <p:grpSpPr>
          <a:xfrm>
            <a:off x="4364534" y="5589240"/>
            <a:ext cx="3456000" cy="486514"/>
            <a:chOff x="2838532" y="5661248"/>
            <a:chExt cx="3456000" cy="48651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3CED86B-D797-441F-ACD8-7F6F1BC04437}"/>
                </a:ext>
              </a:extLst>
            </p:cNvPr>
            <p:cNvCxnSpPr/>
            <p:nvPr/>
          </p:nvCxnSpPr>
          <p:spPr bwMode="auto">
            <a:xfrm>
              <a:off x="2838532" y="5661248"/>
              <a:ext cx="345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57EAF7F4-0D74-4B04-87D9-598415B0035D}"/>
                </a:ext>
              </a:extLst>
            </p:cNvPr>
            <p:cNvSpPr txBox="1">
              <a:spLocks/>
            </p:cNvSpPr>
            <p:nvPr/>
          </p:nvSpPr>
          <p:spPr>
            <a:xfrm>
              <a:off x="3097046" y="5671808"/>
              <a:ext cx="2672025" cy="4759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8913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19526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79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86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1177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379412" lvl="1" indent="0" algn="ctr">
                <a:buNone/>
              </a:pP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bits (secret key </a:t>
              </a:r>
              <a:r>
                <a:rPr lang="en-US" b="1" dirty="0" err="1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sk</a:t>
              </a:r>
              <a:r>
                <a:rPr lang="en-US" b="1" baseline="-25000" dirty="0" err="1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AB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2F9914A-4F6B-4908-822D-44E99DBF1D19}"/>
              </a:ext>
            </a:extLst>
          </p:cNvPr>
          <p:cNvGrpSpPr/>
          <p:nvPr/>
        </p:nvGrpSpPr>
        <p:grpSpPr>
          <a:xfrm>
            <a:off x="4174776" y="2871246"/>
            <a:ext cx="3888000" cy="475954"/>
            <a:chOff x="2651570" y="2955293"/>
            <a:chExt cx="3888000" cy="475954"/>
          </a:xfrm>
        </p:grpSpPr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C3678808-7FC3-4F77-94AB-49155E087067}"/>
                </a:ext>
              </a:extLst>
            </p:cNvPr>
            <p:cNvSpPr txBox="1">
              <a:spLocks/>
            </p:cNvSpPr>
            <p:nvPr/>
          </p:nvSpPr>
          <p:spPr>
            <a:xfrm>
              <a:off x="2945142" y="2955293"/>
              <a:ext cx="3066171" cy="4759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8913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4675" indent="-19526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79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86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1177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379412" lvl="1" indent="0" algn="ctr">
                <a:spcBef>
                  <a:spcPts val="0"/>
                </a:spcBef>
                <a:buNone/>
              </a:pP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exchanges (quantum states)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7C5A836-C710-4B79-A781-5A6DD6293F52}"/>
                </a:ext>
              </a:extLst>
            </p:cNvPr>
            <p:cNvCxnSpPr/>
            <p:nvPr/>
          </p:nvCxnSpPr>
          <p:spPr bwMode="auto">
            <a:xfrm>
              <a:off x="2651570" y="3271555"/>
              <a:ext cx="388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817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DA1A1B3-9A5F-3209-0EE9-7E8DB98F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 dirty="0"/>
              <a:t>Continuous variable QKD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5291674-59C5-829D-FA15-C93DDA2C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9312374" cy="4545578"/>
          </a:xfrm>
        </p:spPr>
        <p:txBody>
          <a:bodyPr/>
          <a:lstStyle/>
          <a:p>
            <a:r>
              <a:rPr lang="en-GB" dirty="0"/>
              <a:t>Encodes information onto continuous variables of light e.g. quadrature components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Compatibility with standard classical telecommunications electro-optic components e.g. we can use a standard IQ modulator</a:t>
            </a:r>
          </a:p>
          <a:p>
            <a:endParaRPr lang="en-GB" dirty="0"/>
          </a:p>
          <a:p>
            <a:r>
              <a:rPr lang="en-GB" dirty="0"/>
              <a:t>Coexistence with classical channels </a:t>
            </a:r>
          </a:p>
          <a:p>
            <a:endParaRPr lang="en-GB" dirty="0"/>
          </a:p>
          <a:p>
            <a:r>
              <a:rPr lang="en-GB" dirty="0"/>
              <a:t>Various methods of encoding, discrete [1], Gaussian [2], probabilistically shaped [3]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43EB50A4-4153-E3C1-61E5-3B6FA81D0CF6}"/>
              </a:ext>
            </a:extLst>
          </p:cNvPr>
          <p:cNvSpPr txBox="1">
            <a:spLocks/>
          </p:cNvSpPr>
          <p:nvPr/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700" b="1" kern="1200">
                <a:solidFill>
                  <a:schemeClr val="bg1"/>
                </a:solidFill>
                <a:latin typeface="+mn-lt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ACD94-BA4F-8DE8-F150-FE6CD96941A7}"/>
              </a:ext>
            </a:extLst>
          </p:cNvPr>
          <p:cNvSpPr txBox="1"/>
          <p:nvPr/>
        </p:nvSpPr>
        <p:spPr>
          <a:xfrm>
            <a:off x="1774726" y="5883992"/>
            <a:ext cx="102971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+mn-lt"/>
              </a:rPr>
              <a:t>[1] Qu et al. </a:t>
            </a:r>
            <a:r>
              <a:rPr lang="en-GB" sz="1000" i="1" dirty="0">
                <a:latin typeface="+mn-lt"/>
              </a:rPr>
              <a:t>Optics Letters</a:t>
            </a:r>
            <a:r>
              <a:rPr lang="en-GB" sz="1000" dirty="0">
                <a:latin typeface="+mn-lt"/>
              </a:rPr>
              <a:t>, </a:t>
            </a:r>
            <a:r>
              <a:rPr lang="en-GB" sz="1000" i="1" dirty="0">
                <a:latin typeface="+mn-lt"/>
              </a:rPr>
              <a:t>41</a:t>
            </a:r>
            <a:r>
              <a:rPr lang="en-GB" sz="1000" dirty="0">
                <a:latin typeface="+mn-lt"/>
              </a:rPr>
              <a:t>(23), 5507, 2016</a:t>
            </a:r>
          </a:p>
          <a:p>
            <a:r>
              <a:rPr lang="en-GB" sz="1000" dirty="0">
                <a:latin typeface="+mn-lt"/>
              </a:rPr>
              <a:t>[2] Jain et al. </a:t>
            </a:r>
            <a:r>
              <a:rPr lang="en-GB" sz="1000" i="1" dirty="0">
                <a:latin typeface="+mn-lt"/>
              </a:rPr>
              <a:t>Nat. Comm.</a:t>
            </a:r>
            <a:r>
              <a:rPr lang="en-GB" sz="1000" dirty="0">
                <a:latin typeface="+mn-lt"/>
              </a:rPr>
              <a:t>, </a:t>
            </a:r>
            <a:r>
              <a:rPr lang="en-GB" sz="1000" i="1" dirty="0">
                <a:latin typeface="+mn-lt"/>
              </a:rPr>
              <a:t>13</a:t>
            </a:r>
            <a:r>
              <a:rPr lang="en-GB" sz="1000" dirty="0">
                <a:latin typeface="+mn-lt"/>
              </a:rPr>
              <a:t>(1), 2021</a:t>
            </a:r>
          </a:p>
          <a:p>
            <a:r>
              <a:rPr lang="en-GB" sz="1000" dirty="0">
                <a:latin typeface="+mn-lt"/>
              </a:rPr>
              <a:t>[3] </a:t>
            </a:r>
            <a:r>
              <a:rPr lang="en-GB" sz="1000" dirty="0" err="1">
                <a:latin typeface="+mn-lt"/>
              </a:rPr>
              <a:t>Roumestan</a:t>
            </a:r>
            <a:r>
              <a:rPr lang="en-GB" sz="1000" dirty="0">
                <a:latin typeface="+mn-lt"/>
              </a:rPr>
              <a:t> et al. </a:t>
            </a:r>
            <a:r>
              <a:rPr lang="en-GB" sz="1000" i="1" dirty="0">
                <a:latin typeface="+mn-lt"/>
              </a:rPr>
              <a:t>OFC </a:t>
            </a:r>
            <a:r>
              <a:rPr lang="en-GB" sz="1000" dirty="0">
                <a:latin typeface="+mn-lt"/>
              </a:rPr>
              <a:t>2022</a:t>
            </a:r>
            <a:r>
              <a:rPr lang="en-GB" sz="1000" i="1" dirty="0">
                <a:latin typeface="+mn-lt"/>
              </a:rPr>
              <a:t> </a:t>
            </a:r>
            <a:r>
              <a:rPr lang="en-GB" sz="1000" dirty="0">
                <a:latin typeface="+mn-lt"/>
              </a:rPr>
              <a:t>Tu.3I.4</a:t>
            </a:r>
          </a:p>
          <a:p>
            <a:endParaRPr lang="en-GB" sz="1000" dirty="0">
              <a:latin typeface="+mn-lt"/>
            </a:endParaRPr>
          </a:p>
          <a:p>
            <a:endParaRPr lang="en-GB" sz="1000" dirty="0">
              <a:latin typeface="+mn-lt"/>
            </a:endParaRPr>
          </a:p>
          <a:p>
            <a:endParaRPr lang="en-GB" sz="1000" dirty="0">
              <a:latin typeface="+mn-lt"/>
            </a:endParaRPr>
          </a:p>
          <a:p>
            <a:r>
              <a:rPr lang="en-GB" sz="1000" i="1" dirty="0">
                <a:latin typeface="+mn-lt"/>
              </a:rPr>
              <a:t> </a:t>
            </a:r>
            <a:endParaRPr lang="en-GB" sz="1000" dirty="0">
              <a:latin typeface="+mn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AB357A-7D19-F2CB-9BF1-9314AF707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494" y="4426494"/>
            <a:ext cx="2670660" cy="198282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1421489-4F90-B813-2391-495BCCD4D360}"/>
              </a:ext>
            </a:extLst>
          </p:cNvPr>
          <p:cNvGrpSpPr/>
          <p:nvPr/>
        </p:nvGrpSpPr>
        <p:grpSpPr>
          <a:xfrm>
            <a:off x="2710830" y="4426494"/>
            <a:ext cx="1368152" cy="1378770"/>
            <a:chOff x="2710830" y="4426494"/>
            <a:chExt cx="1368152" cy="137877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6149FAE-CEF8-C4DC-F5AF-F0DEB0D9B880}"/>
                </a:ext>
              </a:extLst>
            </p:cNvPr>
            <p:cNvCxnSpPr/>
            <p:nvPr/>
          </p:nvCxnSpPr>
          <p:spPr bwMode="auto">
            <a:xfrm>
              <a:off x="3394906" y="4426494"/>
              <a:ext cx="0" cy="1378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D81BFB-00D4-A171-72AE-A33706294483}"/>
                </a:ext>
              </a:extLst>
            </p:cNvPr>
            <p:cNvCxnSpPr/>
            <p:nvPr/>
          </p:nvCxnSpPr>
          <p:spPr bwMode="auto">
            <a:xfrm>
              <a:off x="2710830" y="5115879"/>
              <a:ext cx="13681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7630BD-FDE8-5598-19A3-3CF2F9AD1C0B}"/>
                </a:ext>
              </a:extLst>
            </p:cNvPr>
            <p:cNvSpPr/>
            <p:nvPr/>
          </p:nvSpPr>
          <p:spPr bwMode="auto">
            <a:xfrm>
              <a:off x="3674365" y="4702969"/>
              <a:ext cx="154800" cy="1552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normalizeH="0" baseline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65069B-1B0F-CA84-248A-C82C4A5A4265}"/>
                </a:ext>
              </a:extLst>
            </p:cNvPr>
            <p:cNvSpPr/>
            <p:nvPr/>
          </p:nvSpPr>
          <p:spPr bwMode="auto">
            <a:xfrm>
              <a:off x="2975468" y="4702969"/>
              <a:ext cx="154800" cy="1552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normalizeH="0" baseline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281BE5-3C1E-A0B8-7E0A-1AF2FDE325A5}"/>
                </a:ext>
              </a:extLst>
            </p:cNvPr>
            <p:cNvSpPr/>
            <p:nvPr/>
          </p:nvSpPr>
          <p:spPr bwMode="auto">
            <a:xfrm>
              <a:off x="2975468" y="5390799"/>
              <a:ext cx="154800" cy="1552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normalizeH="0" baseline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2BE80B-224D-9E05-4FFB-7B24B66013D1}"/>
                </a:ext>
              </a:extLst>
            </p:cNvPr>
            <p:cNvSpPr/>
            <p:nvPr/>
          </p:nvSpPr>
          <p:spPr bwMode="auto">
            <a:xfrm>
              <a:off x="3674365" y="5390799"/>
              <a:ext cx="154800" cy="1552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normalizeH="0" baseline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ＭＳ Ｐゴシック" pitchFamily="-80" charset="-12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DAC07D-80E9-47D3-7F83-FAF91E9AB1DF}"/>
              </a:ext>
            </a:extLst>
          </p:cNvPr>
          <p:cNvSpPr txBox="1"/>
          <p:nvPr/>
        </p:nvSpPr>
        <p:spPr>
          <a:xfrm>
            <a:off x="11146410" y="6163100"/>
            <a:ext cx="360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[3]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08B170-857D-996A-3869-988431E0C145}"/>
              </a:ext>
            </a:extLst>
          </p:cNvPr>
          <p:cNvGrpSpPr/>
          <p:nvPr/>
        </p:nvGrpSpPr>
        <p:grpSpPr>
          <a:xfrm>
            <a:off x="5477023" y="4399385"/>
            <a:ext cx="2261757" cy="1982827"/>
            <a:chOff x="5477023" y="4399385"/>
            <a:chExt cx="2261757" cy="1982827"/>
          </a:xfrm>
        </p:grpSpPr>
        <p:pic>
          <p:nvPicPr>
            <p:cNvPr id="36" name="Picture 35" descr="A picture containing colorfulness, screenshot, circle&#10;&#10;Description automatically generated">
              <a:extLst>
                <a:ext uri="{FF2B5EF4-FFF2-40B4-BE49-F238E27FC236}">
                  <a16:creationId xmlns:a16="http://schemas.microsoft.com/office/drawing/2014/main" id="{2470712C-AEEB-7577-DC1F-3BDADBBE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023" y="4399385"/>
              <a:ext cx="2261757" cy="1982827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5B5FCA-32BE-2B65-7669-C23603577535}"/>
                </a:ext>
              </a:extLst>
            </p:cNvPr>
            <p:cNvCxnSpPr>
              <a:stCxn id="36" idx="0"/>
              <a:endCxn id="36" idx="2"/>
            </p:cNvCxnSpPr>
            <p:nvPr/>
          </p:nvCxnSpPr>
          <p:spPr bwMode="auto">
            <a:xfrm>
              <a:off x="6607902" y="4399385"/>
              <a:ext cx="0" cy="19828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6688D0-2D9B-C266-67EE-AB3E64CDCC7C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 bwMode="auto">
            <a:xfrm>
              <a:off x="5477023" y="5390799"/>
              <a:ext cx="22617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5B18D-6E8C-6904-ED07-5E809A9BE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A40E61-D705-72B5-B469-429C87CF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 dirty="0"/>
              <a:t>Transmitted LO CV-QKD systems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6448AB3-EF93-AFEE-4B4B-D32F40723C15}"/>
              </a:ext>
            </a:extLst>
          </p:cNvPr>
          <p:cNvSpPr txBox="1">
            <a:spLocks/>
          </p:cNvSpPr>
          <p:nvPr/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700" b="1" kern="1200">
                <a:solidFill>
                  <a:schemeClr val="bg1"/>
                </a:solidFill>
                <a:latin typeface="+mn-lt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676E7-71C0-766D-2C05-3A41CFE6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6" y="1635022"/>
            <a:ext cx="9312374" cy="421444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C5681D-C5CD-D5F9-8873-23C5B10AC973}"/>
              </a:ext>
            </a:extLst>
          </p:cNvPr>
          <p:cNvSpPr txBox="1">
            <a:spLocks/>
          </p:cNvSpPr>
          <p:nvPr/>
        </p:nvSpPr>
        <p:spPr>
          <a:xfrm>
            <a:off x="1774726" y="6165304"/>
            <a:ext cx="9217024" cy="286445"/>
          </a:xfrm>
          <a:prstGeom prst="rect">
            <a:avLst/>
          </a:prstGeom>
        </p:spPr>
        <p:txBody>
          <a:bodyPr/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000" kern="0"/>
              <a:t>Jouguet et al. “Experimental demonstration of long-distance continuous-variable quantum key distribution,” </a:t>
            </a:r>
            <a:r>
              <a:rPr lang="en-GB" sz="1000" i="1" kern="0"/>
              <a:t>Nature Photonics</a:t>
            </a:r>
            <a:r>
              <a:rPr lang="en-GB" sz="1000" kern="0"/>
              <a:t>, </a:t>
            </a:r>
            <a:r>
              <a:rPr lang="en-GB" sz="1000" i="1" kern="0"/>
              <a:t>7</a:t>
            </a:r>
            <a:r>
              <a:rPr lang="en-GB" sz="1000" kern="0"/>
              <a:t>(5), 378–381. </a:t>
            </a:r>
            <a:endParaRPr lang="en-GB" sz="1000" kern="0" dirty="0"/>
          </a:p>
        </p:txBody>
      </p:sp>
    </p:spTree>
    <p:extLst>
      <p:ext uri="{BB962C8B-B14F-4D97-AF65-F5344CB8AC3E}">
        <p14:creationId xmlns:p14="http://schemas.microsoft.com/office/powerpoint/2010/main" val="28650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8C062-7C21-6763-6F23-766B352FF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FAF9FF-DEB6-8FC1-6ECB-149CC6E7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 dirty="0"/>
              <a:t>Local LO CV-QKD systems</a:t>
            </a:r>
          </a:p>
        </p:txBody>
      </p:sp>
      <p:pic>
        <p:nvPicPr>
          <p:cNvPr id="10" name="Picture 2" descr="Fig. 2">
            <a:extLst>
              <a:ext uri="{FF2B5EF4-FFF2-40B4-BE49-F238E27FC236}">
                <a16:creationId xmlns:a16="http://schemas.microsoft.com/office/drawing/2014/main" id="{C077923B-2169-0A28-912D-A2A16949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726" y="2291249"/>
            <a:ext cx="9312374" cy="33757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E34FA66-D0E2-42C4-C82C-A3FCFC1E0462}"/>
              </a:ext>
            </a:extLst>
          </p:cNvPr>
          <p:cNvSpPr txBox="1">
            <a:spLocks/>
          </p:cNvSpPr>
          <p:nvPr/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700" b="1" kern="1200">
                <a:solidFill>
                  <a:schemeClr val="bg1"/>
                </a:solidFill>
                <a:latin typeface="+mn-lt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F22C2-6DC2-5FEE-CE5D-22B070C0734C}"/>
              </a:ext>
            </a:extLst>
          </p:cNvPr>
          <p:cNvSpPr txBox="1">
            <a:spLocks/>
          </p:cNvSpPr>
          <p:nvPr/>
        </p:nvSpPr>
        <p:spPr>
          <a:xfrm>
            <a:off x="1774726" y="6165304"/>
            <a:ext cx="9217024" cy="286445"/>
          </a:xfrm>
          <a:prstGeom prst="rect">
            <a:avLst/>
          </a:prstGeom>
        </p:spPr>
        <p:txBody>
          <a:bodyPr/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000"/>
              <a:t>Jain et al. “Practical continuous-variable quantum key distribution with composable security”. </a:t>
            </a:r>
            <a:r>
              <a:rPr lang="en-GB" sz="1000" i="1"/>
              <a:t>Nature Communications</a:t>
            </a:r>
            <a:r>
              <a:rPr lang="en-GB" sz="1000"/>
              <a:t>, </a:t>
            </a:r>
            <a:r>
              <a:rPr lang="en-GB" sz="1000" i="1"/>
              <a:t>13</a:t>
            </a:r>
            <a:r>
              <a:rPr lang="en-GB" sz="1000"/>
              <a:t>(1), 2022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1306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FCA6-A0D9-D10E-A6B7-1DC4FA37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qTReX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577B8-BB5A-DD54-5380-C5B8F9EF2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D68B7-803D-8DC7-D4C1-BA288B720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65" y="2204864"/>
            <a:ext cx="4847285" cy="319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FB681-D5D7-6E2C-082A-4F3BE8223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6" y="1621295"/>
            <a:ext cx="2277461" cy="209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53C16-D252-8352-567F-70622678F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16" y="4263330"/>
            <a:ext cx="2287951" cy="21610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9B9AEB-9A44-CED8-3533-9F5C77CBBAD2}"/>
              </a:ext>
            </a:extLst>
          </p:cNvPr>
          <p:cNvCxnSpPr>
            <a:endCxn id="7" idx="3"/>
          </p:cNvCxnSpPr>
          <p:nvPr/>
        </p:nvCxnSpPr>
        <p:spPr bwMode="auto">
          <a:xfrm flipH="1" flipV="1">
            <a:off x="4772267" y="2670541"/>
            <a:ext cx="2547075" cy="1118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4DE82B-DEBD-1D1B-4B5A-E063F4884BA8}"/>
              </a:ext>
            </a:extLst>
          </p:cNvPr>
          <p:cNvCxnSpPr/>
          <p:nvPr/>
        </p:nvCxnSpPr>
        <p:spPr bwMode="auto">
          <a:xfrm flipH="1">
            <a:off x="4772267" y="5158000"/>
            <a:ext cx="2717886" cy="431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3413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1.1|8.6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675"/>
  <p:tag name="ORIGINALWIDTH" val="1181,415"/>
  <p:tag name="LATEXADDIN" val="\documentclass{article}&#10;\usepackage{amsmath}&#10;\pagestyle{empty}&#10;\begin{document}&#10;&#10;$\Omega_{\Delta} = \omega_{Sig} - \omega_{LO} \neq 0$ &#10;&#10;\end{document}"/>
  <p:tag name="IGUANATEXSIZE" val="20"/>
  <p:tag name="IGUANATEXCURSOR" val="131"/>
  <p:tag name="TRANSPARENCY" val="True"/>
  <p:tag name="FILENAME" val=""/>
  <p:tag name="LATEXENGINEID" val="1"/>
  <p:tag name="TEMPFOLDER" val=".\"/>
  <p:tag name="LATEXFORMHEIGHT" val="379,5"/>
  <p:tag name="LATEXFORMWIDTH" val="681,75"/>
  <p:tag name="LATEXFORMWRAP" val="True"/>
  <p:tag name="BITMAPVECTOR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3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6X1Bfigti7LRCDJDPze+xw=="},{"name":"PresentationTitle","value":"PeucKu+wdxnZHMQyHj0Kbk5MCKj+mVd/q07PRT9tjcA="}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Props1.xml><?xml version="1.0" encoding="utf-8"?>
<ds:datastoreItem xmlns:ds="http://schemas.openxmlformats.org/officeDocument/2006/customXml" ds:itemID="{56C8BFB2-A911-4310-9D4A-421D773FAFA6}">
  <ds:schemaRefs/>
</ds:datastoreItem>
</file>

<file path=customXml/itemProps2.xml><?xml version="1.0" encoding="utf-8"?>
<ds:datastoreItem xmlns:ds="http://schemas.openxmlformats.org/officeDocument/2006/customXml" ds:itemID="{1334258C-C3E7-4029-A615-C886A240FB15}">
  <ds:schemaRefs/>
</ds:datastoreItem>
</file>

<file path=customXml/itemProps3.xml><?xml version="1.0" encoding="utf-8"?>
<ds:datastoreItem xmlns:ds="http://schemas.openxmlformats.org/officeDocument/2006/customXml" ds:itemID="{05DC2B94-7C1B-4C14-83B0-9CD2A82C27E0}">
  <ds:schemaRefs/>
</ds:datastoreItem>
</file>

<file path=customXml/itemProps4.xml><?xml version="1.0" encoding="utf-8"?>
<ds:datastoreItem xmlns:ds="http://schemas.openxmlformats.org/officeDocument/2006/customXml" ds:itemID="{8660AB89-308F-4A34-B01B-CC1A9333F1B1}">
  <ds:schemaRefs/>
</ds:datastoreItem>
</file>

<file path=customXml/itemProps5.xml><?xml version="1.0" encoding="utf-8"?>
<ds:datastoreItem xmlns:ds="http://schemas.openxmlformats.org/officeDocument/2006/customXml" ds:itemID="{F4C08C7F-F953-44DE-ACDE-930692BDDB0F}">
  <ds:schemaRefs/>
</ds:datastoreItem>
</file>

<file path=customXml/itemProps6.xml><?xml version="1.0" encoding="utf-8"?>
<ds:datastoreItem xmlns:ds="http://schemas.openxmlformats.org/officeDocument/2006/customXml" ds:itemID="{02E7CCCE-613B-4CED-B813-E473EA1E01B2}">
  <ds:schemaRefs/>
</ds:datastoreItem>
</file>

<file path=customXml/itemProps7.xml><?xml version="1.0" encoding="utf-8"?>
<ds:datastoreItem xmlns:ds="http://schemas.openxmlformats.org/officeDocument/2006/customXml" ds:itemID="{E5957E33-0059-46CE-AE7B-582F67E40B53}">
  <ds:schemaRefs/>
</ds:datastoreItem>
</file>

<file path=customXml/itemProps8.xml><?xml version="1.0" encoding="utf-8"?>
<ds:datastoreItem xmlns:ds="http://schemas.openxmlformats.org/officeDocument/2006/customXml" ds:itemID="{11FAAC39-0A3A-4CC2-A9C1-60940B78AE1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407</TotalTime>
  <Words>781</Words>
  <Application>Microsoft Office PowerPoint</Application>
  <PresentationFormat>Custom</PresentationFormat>
  <Paragraphs>175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Devanagari</vt:lpstr>
      <vt:lpstr>Arial</vt:lpstr>
      <vt:lpstr>Calibri</vt:lpstr>
      <vt:lpstr>Cambria Math</vt:lpstr>
      <vt:lpstr>Chiller</vt:lpstr>
      <vt:lpstr>Times New Roman</vt:lpstr>
      <vt:lpstr>Verdana</vt:lpstr>
      <vt:lpstr>Blank</vt:lpstr>
      <vt:lpstr>PowerPoint Presentation</vt:lpstr>
      <vt:lpstr>Quantifying the amount of excess noise due to residual phase noise in a CVQKD system</vt:lpstr>
      <vt:lpstr>PowerPoint Presentation</vt:lpstr>
      <vt:lpstr>PowerPoint Presentation</vt:lpstr>
      <vt:lpstr>PowerPoint Presentation</vt:lpstr>
      <vt:lpstr>Continuous variable QKD</vt:lpstr>
      <vt:lpstr>Transmitted LO CV-QKD systems</vt:lpstr>
      <vt:lpstr>Local LO CV-QKD systems</vt:lpstr>
      <vt:lpstr>qTReX</vt:lpstr>
      <vt:lpstr>Achieving security in QKD</vt:lpstr>
      <vt:lpstr>Phase noise</vt:lpstr>
      <vt:lpstr>So how bad is it, really?</vt:lpstr>
      <vt:lpstr>Experimental setup</vt:lpstr>
      <vt:lpstr>Experimental Results</vt:lpstr>
      <vt:lpstr>Experimental Results</vt:lpstr>
      <vt:lpstr>Corroborating results</vt:lpstr>
      <vt:lpstr>PowerPoint Presentation</vt:lpstr>
    </vt:vector>
  </TitlesOfParts>
  <Company>TECHNICAL UNIVERSITY OF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Hou-Man Chin</dc:creator>
  <cp:lastModifiedBy>Hou-Man Chin</cp:lastModifiedBy>
  <cp:revision>37</cp:revision>
  <dcterms:created xsi:type="dcterms:W3CDTF">2023-10-01T06:59:25Z</dcterms:created>
  <dcterms:modified xsi:type="dcterms:W3CDTF">2023-10-01T13:58:55Z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637375348812468652</vt:lpwstr>
  </property>
  <property fmtid="{D5CDD505-2E9C-101B-9397-08002B2CF9AE}" pid="6" name="TemplafyLanguageCode">
    <vt:lpwstr>en-GB</vt:lpwstr>
  </property>
</Properties>
</file>